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5" r:id="rId8"/>
    <p:sldId id="266" r:id="rId9"/>
    <p:sldId id="270" r:id="rId10"/>
    <p:sldId id="269" r:id="rId11"/>
    <p:sldId id="271" r:id="rId12"/>
    <p:sldId id="273" r:id="rId13"/>
    <p:sldId id="275" r:id="rId14"/>
    <p:sldId id="276" r:id="rId15"/>
    <p:sldId id="278" r:id="rId16"/>
    <p:sldId id="277" r:id="rId17"/>
    <p:sldId id="279" r:id="rId18"/>
    <p:sldId id="280" r:id="rId19"/>
    <p:sldId id="282" r:id="rId20"/>
    <p:sldId id="283" r:id="rId21"/>
    <p:sldId id="284" r:id="rId22"/>
    <p:sldId id="285" r:id="rId23"/>
    <p:sldId id="286" r:id="rId2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82"/>
    <p:restoredTop sz="96286"/>
  </p:normalViewPr>
  <p:slideViewPr>
    <p:cSldViewPr snapToGrid="0" snapToObjects="1">
      <p:cViewPr>
        <p:scale>
          <a:sx n="80" d="100"/>
          <a:sy n="80" d="100"/>
        </p:scale>
        <p:origin x="1472"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92917D-CF94-3747-B44B-C482422D53D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s-ES"/>
        </a:p>
      </dgm:t>
    </dgm:pt>
    <dgm:pt modelId="{67E598A1-4F8B-B742-8D94-4CDD827A1663}">
      <dgm:prSet phldrT="[Texto]"/>
      <dgm:spPr/>
      <dgm:t>
        <a:bodyPr/>
        <a:lstStyle/>
        <a:p>
          <a:r>
            <a:rPr lang="es-ES" dirty="0"/>
            <a:t>1. PROCEDIMIENTO DE VALORACIÓN DEL RIESGO Y ACTIVIDADES RELACIONADAS.</a:t>
          </a:r>
        </a:p>
      </dgm:t>
    </dgm:pt>
    <dgm:pt modelId="{3001AE02-16E1-F246-A52A-B79E3159E3BC}" type="parTrans" cxnId="{0EDC7A3D-3DE5-C14F-BCA8-6623F8B802C3}">
      <dgm:prSet/>
      <dgm:spPr/>
      <dgm:t>
        <a:bodyPr/>
        <a:lstStyle/>
        <a:p>
          <a:endParaRPr lang="es-ES"/>
        </a:p>
      </dgm:t>
    </dgm:pt>
    <dgm:pt modelId="{35330350-9415-6042-9B7E-53411C8EF3AA}" type="sibTrans" cxnId="{0EDC7A3D-3DE5-C14F-BCA8-6623F8B802C3}">
      <dgm:prSet/>
      <dgm:spPr/>
      <dgm:t>
        <a:bodyPr/>
        <a:lstStyle/>
        <a:p>
          <a:endParaRPr lang="es-ES"/>
        </a:p>
      </dgm:t>
    </dgm:pt>
    <dgm:pt modelId="{CEF5928F-E401-B849-8F21-96AC62DCEEEE}">
      <dgm:prSet phldrT="[Texto]"/>
      <dgm:spPr/>
      <dgm:t>
        <a:bodyPr/>
        <a:lstStyle/>
        <a:p>
          <a:r>
            <a:rPr lang="es-ES" dirty="0"/>
            <a:t>2. OBTENER CONOCIMIENTO DE LA ENTIDAD Y SU ENTORNO, EL MARCO DE INFORMACIÓN FINANCIERA APLICABLE Y EL SISTEMA DE CONTROL INTERNO DE LA ENTIDAD.</a:t>
          </a:r>
        </a:p>
      </dgm:t>
    </dgm:pt>
    <dgm:pt modelId="{F3295E0A-7DDB-5D41-927E-249B22A300F7}" type="parTrans" cxnId="{E323DA83-88BC-CE4E-A962-46FCE8FB99DD}">
      <dgm:prSet/>
      <dgm:spPr/>
      <dgm:t>
        <a:bodyPr/>
        <a:lstStyle/>
        <a:p>
          <a:endParaRPr lang="es-ES"/>
        </a:p>
      </dgm:t>
    </dgm:pt>
    <dgm:pt modelId="{A848AF9B-89B7-3648-8F77-4B16FDDA417C}" type="sibTrans" cxnId="{E323DA83-88BC-CE4E-A962-46FCE8FB99DD}">
      <dgm:prSet/>
      <dgm:spPr/>
      <dgm:t>
        <a:bodyPr/>
        <a:lstStyle/>
        <a:p>
          <a:endParaRPr lang="es-ES"/>
        </a:p>
      </dgm:t>
    </dgm:pt>
    <dgm:pt modelId="{3DF953C9-764D-F547-9693-87EE3914C780}">
      <dgm:prSet phldrT="[Texto]"/>
      <dgm:spPr/>
      <dgm:t>
        <a:bodyPr/>
        <a:lstStyle/>
        <a:p>
          <a:r>
            <a:rPr lang="es-ES" dirty="0"/>
            <a:t>3. IDENTIFICACIÓN Y VALORACIÓN DE LOS RIESGOS DE INCORRECIÓN MATERIAL.</a:t>
          </a:r>
        </a:p>
      </dgm:t>
    </dgm:pt>
    <dgm:pt modelId="{C28053AF-C648-ED42-9CCF-14A11059B2C4}" type="parTrans" cxnId="{73CAABDE-DA4E-ED4A-9B8A-D03F2D092893}">
      <dgm:prSet/>
      <dgm:spPr/>
      <dgm:t>
        <a:bodyPr/>
        <a:lstStyle/>
        <a:p>
          <a:endParaRPr lang="es-ES"/>
        </a:p>
      </dgm:t>
    </dgm:pt>
    <dgm:pt modelId="{6BEC41A6-541A-604A-84B3-6E2861789B4A}" type="sibTrans" cxnId="{73CAABDE-DA4E-ED4A-9B8A-D03F2D092893}">
      <dgm:prSet/>
      <dgm:spPr/>
      <dgm:t>
        <a:bodyPr/>
        <a:lstStyle/>
        <a:p>
          <a:endParaRPr lang="es-ES"/>
        </a:p>
      </dgm:t>
    </dgm:pt>
    <dgm:pt modelId="{724740C3-18E1-9840-9A69-56E55B030224}" type="pres">
      <dgm:prSet presAssocID="{0592917D-CF94-3747-B44B-C482422D53D2}" presName="linear" presStyleCnt="0">
        <dgm:presLayoutVars>
          <dgm:animLvl val="lvl"/>
          <dgm:resizeHandles val="exact"/>
        </dgm:presLayoutVars>
      </dgm:prSet>
      <dgm:spPr/>
    </dgm:pt>
    <dgm:pt modelId="{3308302C-922D-6849-AF3D-FD2888742A7A}" type="pres">
      <dgm:prSet presAssocID="{67E598A1-4F8B-B742-8D94-4CDD827A1663}" presName="parentText" presStyleLbl="node1" presStyleIdx="0" presStyleCnt="3">
        <dgm:presLayoutVars>
          <dgm:chMax val="0"/>
          <dgm:bulletEnabled val="1"/>
        </dgm:presLayoutVars>
      </dgm:prSet>
      <dgm:spPr/>
    </dgm:pt>
    <dgm:pt modelId="{F048540F-E3D2-2647-AC0B-DC7532FEC6FF}" type="pres">
      <dgm:prSet presAssocID="{35330350-9415-6042-9B7E-53411C8EF3AA}" presName="spacer" presStyleCnt="0"/>
      <dgm:spPr/>
    </dgm:pt>
    <dgm:pt modelId="{33824321-0182-1A4C-AC62-503337C1287A}" type="pres">
      <dgm:prSet presAssocID="{CEF5928F-E401-B849-8F21-96AC62DCEEEE}" presName="parentText" presStyleLbl="node1" presStyleIdx="1" presStyleCnt="3">
        <dgm:presLayoutVars>
          <dgm:chMax val="0"/>
          <dgm:bulletEnabled val="1"/>
        </dgm:presLayoutVars>
      </dgm:prSet>
      <dgm:spPr/>
    </dgm:pt>
    <dgm:pt modelId="{35699068-73E7-D347-8A88-9AEA3A23BBA7}" type="pres">
      <dgm:prSet presAssocID="{A848AF9B-89B7-3648-8F77-4B16FDDA417C}" presName="spacer" presStyleCnt="0"/>
      <dgm:spPr/>
    </dgm:pt>
    <dgm:pt modelId="{6F506CD6-8651-3C49-B072-B2E869DF1E2C}" type="pres">
      <dgm:prSet presAssocID="{3DF953C9-764D-F547-9693-87EE3914C780}" presName="parentText" presStyleLbl="node1" presStyleIdx="2" presStyleCnt="3">
        <dgm:presLayoutVars>
          <dgm:chMax val="0"/>
          <dgm:bulletEnabled val="1"/>
        </dgm:presLayoutVars>
      </dgm:prSet>
      <dgm:spPr/>
    </dgm:pt>
  </dgm:ptLst>
  <dgm:cxnLst>
    <dgm:cxn modelId="{CCD60608-5186-0F46-B2A2-378DC512ECF9}" type="presOf" srcId="{67E598A1-4F8B-B742-8D94-4CDD827A1663}" destId="{3308302C-922D-6849-AF3D-FD2888742A7A}" srcOrd="0" destOrd="0" presId="urn:microsoft.com/office/officeart/2005/8/layout/vList2"/>
    <dgm:cxn modelId="{8A33C232-EA56-9940-9307-D3A6C657A921}" type="presOf" srcId="{0592917D-CF94-3747-B44B-C482422D53D2}" destId="{724740C3-18E1-9840-9A69-56E55B030224}" srcOrd="0" destOrd="0" presId="urn:microsoft.com/office/officeart/2005/8/layout/vList2"/>
    <dgm:cxn modelId="{0EDC7A3D-3DE5-C14F-BCA8-6623F8B802C3}" srcId="{0592917D-CF94-3747-B44B-C482422D53D2}" destId="{67E598A1-4F8B-B742-8D94-4CDD827A1663}" srcOrd="0" destOrd="0" parTransId="{3001AE02-16E1-F246-A52A-B79E3159E3BC}" sibTransId="{35330350-9415-6042-9B7E-53411C8EF3AA}"/>
    <dgm:cxn modelId="{E323DA83-88BC-CE4E-A962-46FCE8FB99DD}" srcId="{0592917D-CF94-3747-B44B-C482422D53D2}" destId="{CEF5928F-E401-B849-8F21-96AC62DCEEEE}" srcOrd="1" destOrd="0" parTransId="{F3295E0A-7DDB-5D41-927E-249B22A300F7}" sibTransId="{A848AF9B-89B7-3648-8F77-4B16FDDA417C}"/>
    <dgm:cxn modelId="{1A43AFDB-5E99-5744-AE22-81C4F1086EE3}" type="presOf" srcId="{CEF5928F-E401-B849-8F21-96AC62DCEEEE}" destId="{33824321-0182-1A4C-AC62-503337C1287A}" srcOrd="0" destOrd="0" presId="urn:microsoft.com/office/officeart/2005/8/layout/vList2"/>
    <dgm:cxn modelId="{73CAABDE-DA4E-ED4A-9B8A-D03F2D092893}" srcId="{0592917D-CF94-3747-B44B-C482422D53D2}" destId="{3DF953C9-764D-F547-9693-87EE3914C780}" srcOrd="2" destOrd="0" parTransId="{C28053AF-C648-ED42-9CCF-14A11059B2C4}" sibTransId="{6BEC41A6-541A-604A-84B3-6E2861789B4A}"/>
    <dgm:cxn modelId="{72215FF6-F96B-C44B-843F-2D3C570AA105}" type="presOf" srcId="{3DF953C9-764D-F547-9693-87EE3914C780}" destId="{6F506CD6-8651-3C49-B072-B2E869DF1E2C}" srcOrd="0" destOrd="0" presId="urn:microsoft.com/office/officeart/2005/8/layout/vList2"/>
    <dgm:cxn modelId="{98BA9CF3-3ED3-DC4E-90D7-BE76CFE86B6B}" type="presParOf" srcId="{724740C3-18E1-9840-9A69-56E55B030224}" destId="{3308302C-922D-6849-AF3D-FD2888742A7A}" srcOrd="0" destOrd="0" presId="urn:microsoft.com/office/officeart/2005/8/layout/vList2"/>
    <dgm:cxn modelId="{F6142874-2FB7-C646-B407-0A50B22893AF}" type="presParOf" srcId="{724740C3-18E1-9840-9A69-56E55B030224}" destId="{F048540F-E3D2-2647-AC0B-DC7532FEC6FF}" srcOrd="1" destOrd="0" presId="urn:microsoft.com/office/officeart/2005/8/layout/vList2"/>
    <dgm:cxn modelId="{C10DBAA1-7BE5-0E48-B86F-6FC4C5F7CC05}" type="presParOf" srcId="{724740C3-18E1-9840-9A69-56E55B030224}" destId="{33824321-0182-1A4C-AC62-503337C1287A}" srcOrd="2" destOrd="0" presId="urn:microsoft.com/office/officeart/2005/8/layout/vList2"/>
    <dgm:cxn modelId="{C71BAE5E-1881-4144-B1B8-1064A5A793E3}" type="presParOf" srcId="{724740C3-18E1-9840-9A69-56E55B030224}" destId="{35699068-73E7-D347-8A88-9AEA3A23BBA7}" srcOrd="3" destOrd="0" presId="urn:microsoft.com/office/officeart/2005/8/layout/vList2"/>
    <dgm:cxn modelId="{8F2614AC-312E-FC41-B0E8-352957E4ECD6}" type="presParOf" srcId="{724740C3-18E1-9840-9A69-56E55B030224}" destId="{6F506CD6-8651-3C49-B072-B2E869DF1E2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A1B6B8-D372-1349-A357-3D56D8D029EA}" type="doc">
      <dgm:prSet loTypeId="urn:microsoft.com/office/officeart/2005/8/layout/hList3" loCatId="" qsTypeId="urn:microsoft.com/office/officeart/2005/8/quickstyle/simple5" qsCatId="simple" csTypeId="urn:microsoft.com/office/officeart/2005/8/colors/colorful5" csCatId="colorful" phldr="1"/>
      <dgm:spPr/>
      <dgm:t>
        <a:bodyPr/>
        <a:lstStyle/>
        <a:p>
          <a:endParaRPr lang="es-ES"/>
        </a:p>
      </dgm:t>
    </dgm:pt>
    <dgm:pt modelId="{48F9B5DE-2AEA-B948-AF6D-AA9A3E682C6F}">
      <dgm:prSet phldrT="[Texto]"/>
      <dgm:spPr/>
      <dgm:t>
        <a:bodyPr/>
        <a:lstStyle/>
        <a:p>
          <a:r>
            <a:rPr lang="es-ES" b="1" dirty="0"/>
            <a:t>1. PROCEDIMIENTO DE VALORACIÓN DEL RIESGO (PVR) Y ACTIVIDADES RELACIONADAS (AR)</a:t>
          </a:r>
          <a:endParaRPr lang="es-ES" dirty="0"/>
        </a:p>
      </dgm:t>
    </dgm:pt>
    <dgm:pt modelId="{245137A8-4008-BB45-AD64-1B4AF995F601}" type="parTrans" cxnId="{A8422CE1-91CC-9946-B289-F4124E671CE7}">
      <dgm:prSet/>
      <dgm:spPr/>
      <dgm:t>
        <a:bodyPr/>
        <a:lstStyle/>
        <a:p>
          <a:endParaRPr lang="es-ES"/>
        </a:p>
      </dgm:t>
    </dgm:pt>
    <dgm:pt modelId="{0313B75A-CA1C-354A-B4C5-331EEB19B1BF}" type="sibTrans" cxnId="{A8422CE1-91CC-9946-B289-F4124E671CE7}">
      <dgm:prSet/>
      <dgm:spPr/>
      <dgm:t>
        <a:bodyPr/>
        <a:lstStyle/>
        <a:p>
          <a:endParaRPr lang="es-ES"/>
        </a:p>
      </dgm:t>
    </dgm:pt>
    <dgm:pt modelId="{EDE460E4-7775-7B4D-BFF1-3E6CB732BE03}">
      <dgm:prSet phldrT="[Texto]"/>
      <dgm:spPr/>
      <dgm:t>
        <a:bodyPr/>
        <a:lstStyle/>
        <a:p>
          <a:pPr>
            <a:buNone/>
          </a:pPr>
          <a:r>
            <a:rPr lang="es-ES" dirty="0"/>
            <a:t>PVR</a:t>
          </a:r>
        </a:p>
      </dgm:t>
    </dgm:pt>
    <dgm:pt modelId="{D6274ED9-089B-514B-BC38-48BB270AD0E2}" type="parTrans" cxnId="{1C3ADC20-11BE-244F-8D50-94B7E4CBE6A0}">
      <dgm:prSet/>
      <dgm:spPr/>
      <dgm:t>
        <a:bodyPr/>
        <a:lstStyle/>
        <a:p>
          <a:endParaRPr lang="es-ES"/>
        </a:p>
      </dgm:t>
    </dgm:pt>
    <dgm:pt modelId="{3300F8AE-C037-A948-A000-B6457E49C825}" type="sibTrans" cxnId="{1C3ADC20-11BE-244F-8D50-94B7E4CBE6A0}">
      <dgm:prSet/>
      <dgm:spPr/>
      <dgm:t>
        <a:bodyPr/>
        <a:lstStyle/>
        <a:p>
          <a:endParaRPr lang="es-ES"/>
        </a:p>
      </dgm:t>
    </dgm:pt>
    <dgm:pt modelId="{D87AE4A8-7A4B-C14D-9EE6-255860CEA6BA}">
      <dgm:prSet phldrT="[Texto]"/>
      <dgm:spPr/>
      <dgm:t>
        <a:bodyPr/>
        <a:lstStyle/>
        <a:p>
          <a:r>
            <a:rPr lang="es-ES" dirty="0"/>
            <a:t>AR</a:t>
          </a:r>
        </a:p>
      </dgm:t>
    </dgm:pt>
    <dgm:pt modelId="{403B9B27-352C-FB4E-9FF9-024FA6336D45}" type="parTrans" cxnId="{324A0154-093E-6B4B-A434-A7C13B8D3BB9}">
      <dgm:prSet/>
      <dgm:spPr/>
      <dgm:t>
        <a:bodyPr/>
        <a:lstStyle/>
        <a:p>
          <a:endParaRPr lang="es-ES"/>
        </a:p>
      </dgm:t>
    </dgm:pt>
    <dgm:pt modelId="{C0093C09-AEF5-C447-87DF-594F6CC4DFB0}" type="sibTrans" cxnId="{324A0154-093E-6B4B-A434-A7C13B8D3BB9}">
      <dgm:prSet/>
      <dgm:spPr/>
      <dgm:t>
        <a:bodyPr/>
        <a:lstStyle/>
        <a:p>
          <a:endParaRPr lang="es-ES"/>
        </a:p>
      </dgm:t>
    </dgm:pt>
    <dgm:pt modelId="{98B6EA22-27A1-D04F-88CE-57DC63B1C3FF}">
      <dgm:prSet phldrT="[Texto]"/>
      <dgm:spPr/>
      <dgm:t>
        <a:bodyPr/>
        <a:lstStyle/>
        <a:p>
          <a:pPr>
            <a:buFont typeface="Arial" panose="020B0604020202020204" pitchFamily="34" charset="0"/>
            <a:buChar char="•"/>
          </a:pPr>
          <a:r>
            <a:rPr lang="es-MX" dirty="0"/>
            <a:t>Procedimientos analíticos.</a:t>
          </a:r>
          <a:endParaRPr lang="es-ES" dirty="0"/>
        </a:p>
      </dgm:t>
    </dgm:pt>
    <dgm:pt modelId="{7891BB0A-F81B-0849-AD3E-1CBE7DAE79D6}" type="parTrans" cxnId="{ABF5101B-699D-1E49-8882-828475E3203D}">
      <dgm:prSet/>
      <dgm:spPr/>
      <dgm:t>
        <a:bodyPr/>
        <a:lstStyle/>
        <a:p>
          <a:endParaRPr lang="es-ES"/>
        </a:p>
      </dgm:t>
    </dgm:pt>
    <dgm:pt modelId="{C537B353-6058-F849-9F3A-102B193DDC9E}" type="sibTrans" cxnId="{ABF5101B-699D-1E49-8882-828475E3203D}">
      <dgm:prSet/>
      <dgm:spPr/>
      <dgm:t>
        <a:bodyPr/>
        <a:lstStyle/>
        <a:p>
          <a:endParaRPr lang="es-ES"/>
        </a:p>
      </dgm:t>
    </dgm:pt>
    <dgm:pt modelId="{7314AE07-8071-5844-8037-46C01C60AD21}">
      <dgm:prSet phldrT="[Texto]"/>
      <dgm:spPr/>
      <dgm:t>
        <a:bodyPr/>
        <a:lstStyle/>
        <a:p>
          <a:pPr>
            <a:buFont typeface="Arial" panose="020B0604020202020204" pitchFamily="34" charset="0"/>
            <a:buChar char="•"/>
          </a:pPr>
          <a:r>
            <a:rPr lang="es-MX" dirty="0"/>
            <a:t>Observación e inspección. </a:t>
          </a:r>
          <a:endParaRPr lang="es-ES" dirty="0"/>
        </a:p>
      </dgm:t>
    </dgm:pt>
    <dgm:pt modelId="{474B7648-496E-8641-A9A0-A8D47F4E0A98}" type="parTrans" cxnId="{895FC283-886F-6840-8B9E-86B7AFAB1CE4}">
      <dgm:prSet/>
      <dgm:spPr/>
      <dgm:t>
        <a:bodyPr/>
        <a:lstStyle/>
        <a:p>
          <a:endParaRPr lang="es-ES"/>
        </a:p>
      </dgm:t>
    </dgm:pt>
    <dgm:pt modelId="{EC58C125-056E-264E-A7B2-84DB623EC63B}" type="sibTrans" cxnId="{895FC283-886F-6840-8B9E-86B7AFAB1CE4}">
      <dgm:prSet/>
      <dgm:spPr/>
      <dgm:t>
        <a:bodyPr/>
        <a:lstStyle/>
        <a:p>
          <a:endParaRPr lang="es-ES"/>
        </a:p>
      </dgm:t>
    </dgm:pt>
    <dgm:pt modelId="{A4B23E60-88E2-8C49-9345-12838A2020C8}">
      <dgm:prSet phldrT="[Texto]"/>
      <dgm:spPr/>
      <dgm:t>
        <a:bodyPr/>
        <a:lstStyle/>
        <a:p>
          <a:pPr>
            <a:buFont typeface="Arial" panose="020B0604020202020204" pitchFamily="34" charset="0"/>
            <a:buChar char="•"/>
          </a:pPr>
          <a:r>
            <a:rPr lang="es-MX" dirty="0"/>
            <a:t>Indagaciones de la dirección y de otras personas adecuadas dentro de la entidad.</a:t>
          </a:r>
          <a:endParaRPr lang="es-ES" dirty="0"/>
        </a:p>
      </dgm:t>
    </dgm:pt>
    <dgm:pt modelId="{2C58BEE7-F400-254D-882F-84F346800E5D}" type="parTrans" cxnId="{8C6AA34C-BA12-CB47-9882-FCAF223523EC}">
      <dgm:prSet/>
      <dgm:spPr/>
      <dgm:t>
        <a:bodyPr/>
        <a:lstStyle/>
        <a:p>
          <a:endParaRPr lang="es-ES"/>
        </a:p>
      </dgm:t>
    </dgm:pt>
    <dgm:pt modelId="{7545C577-59C0-6546-89DC-060046FB37EB}" type="sibTrans" cxnId="{8C6AA34C-BA12-CB47-9882-FCAF223523EC}">
      <dgm:prSet/>
      <dgm:spPr/>
      <dgm:t>
        <a:bodyPr/>
        <a:lstStyle/>
        <a:p>
          <a:endParaRPr lang="es-ES"/>
        </a:p>
      </dgm:t>
    </dgm:pt>
    <dgm:pt modelId="{03E2BD98-FB67-0747-9A32-31B2DF8E150C}">
      <dgm:prSet phldrT="[Texto]"/>
      <dgm:spPr/>
      <dgm:t>
        <a:bodyPr/>
        <a:lstStyle/>
        <a:p>
          <a:pPr>
            <a:buFont typeface="Symbol" pitchFamily="2" charset="2"/>
            <a:buChar char=""/>
          </a:pPr>
          <a:r>
            <a:rPr lang="es-MX" dirty="0"/>
            <a:t>Información de otras fuentes. </a:t>
          </a:r>
          <a:endParaRPr lang="es-ES" dirty="0"/>
        </a:p>
      </dgm:t>
    </dgm:pt>
    <dgm:pt modelId="{1C883710-F591-4042-B5BA-D6E20FDB372D}" type="parTrans" cxnId="{02022E16-8ED4-4A4A-9479-26D495138108}">
      <dgm:prSet/>
      <dgm:spPr/>
      <dgm:t>
        <a:bodyPr/>
        <a:lstStyle/>
        <a:p>
          <a:endParaRPr lang="es-ES"/>
        </a:p>
      </dgm:t>
    </dgm:pt>
    <dgm:pt modelId="{C4A3B46C-EF9E-C040-A0FB-6E3BD137F69C}" type="sibTrans" cxnId="{02022E16-8ED4-4A4A-9479-26D495138108}">
      <dgm:prSet/>
      <dgm:spPr/>
      <dgm:t>
        <a:bodyPr/>
        <a:lstStyle/>
        <a:p>
          <a:endParaRPr lang="es-ES"/>
        </a:p>
      </dgm:t>
    </dgm:pt>
    <dgm:pt modelId="{44D197A2-901E-7940-B5E1-A1B612879837}">
      <dgm:prSet/>
      <dgm:spPr/>
      <dgm:t>
        <a:bodyPr/>
        <a:lstStyle/>
        <a:p>
          <a:pPr>
            <a:buFont typeface="Symbol" pitchFamily="2" charset="2"/>
            <a:buChar char=""/>
          </a:pPr>
          <a:r>
            <a:rPr lang="es-MX" dirty="0"/>
            <a:t>Discusiones del equipo del encargo.</a:t>
          </a:r>
        </a:p>
      </dgm:t>
    </dgm:pt>
    <dgm:pt modelId="{5636D786-8588-1748-852E-6C24F53C5525}" type="parTrans" cxnId="{B71B3DD2-9E9E-C840-8D20-B10EE4183688}">
      <dgm:prSet/>
      <dgm:spPr/>
      <dgm:t>
        <a:bodyPr/>
        <a:lstStyle/>
        <a:p>
          <a:endParaRPr lang="es-ES"/>
        </a:p>
      </dgm:t>
    </dgm:pt>
    <dgm:pt modelId="{D4C2A1AF-2E37-8B4B-963F-3FD236CB5040}" type="sibTrans" cxnId="{B71B3DD2-9E9E-C840-8D20-B10EE4183688}">
      <dgm:prSet/>
      <dgm:spPr/>
      <dgm:t>
        <a:bodyPr/>
        <a:lstStyle/>
        <a:p>
          <a:endParaRPr lang="es-ES"/>
        </a:p>
      </dgm:t>
    </dgm:pt>
    <dgm:pt modelId="{D92E7DCE-A647-F94C-8FBA-DD7518BCEA18}" type="pres">
      <dgm:prSet presAssocID="{D7A1B6B8-D372-1349-A357-3D56D8D029EA}" presName="composite" presStyleCnt="0">
        <dgm:presLayoutVars>
          <dgm:chMax val="1"/>
          <dgm:dir/>
          <dgm:resizeHandles val="exact"/>
        </dgm:presLayoutVars>
      </dgm:prSet>
      <dgm:spPr/>
    </dgm:pt>
    <dgm:pt modelId="{CA6C7DB4-3699-8A4D-8942-32335B8EDD23}" type="pres">
      <dgm:prSet presAssocID="{48F9B5DE-2AEA-B948-AF6D-AA9A3E682C6F}" presName="roof" presStyleLbl="dkBgShp" presStyleIdx="0" presStyleCnt="2"/>
      <dgm:spPr/>
    </dgm:pt>
    <dgm:pt modelId="{F572D546-BAF8-1140-BE0C-277FF19D164A}" type="pres">
      <dgm:prSet presAssocID="{48F9B5DE-2AEA-B948-AF6D-AA9A3E682C6F}" presName="pillars" presStyleCnt="0"/>
      <dgm:spPr/>
    </dgm:pt>
    <dgm:pt modelId="{FE33F650-FE4F-4B47-ADF0-685AEDDEF67E}" type="pres">
      <dgm:prSet presAssocID="{48F9B5DE-2AEA-B948-AF6D-AA9A3E682C6F}" presName="pillar1" presStyleLbl="node1" presStyleIdx="0" presStyleCnt="2">
        <dgm:presLayoutVars>
          <dgm:bulletEnabled val="1"/>
        </dgm:presLayoutVars>
      </dgm:prSet>
      <dgm:spPr/>
    </dgm:pt>
    <dgm:pt modelId="{4ED8C9AE-9DFF-EE45-94AD-EF2085195E9B}" type="pres">
      <dgm:prSet presAssocID="{D87AE4A8-7A4B-C14D-9EE6-255860CEA6BA}" presName="pillarX" presStyleLbl="node1" presStyleIdx="1" presStyleCnt="2">
        <dgm:presLayoutVars>
          <dgm:bulletEnabled val="1"/>
        </dgm:presLayoutVars>
      </dgm:prSet>
      <dgm:spPr/>
    </dgm:pt>
    <dgm:pt modelId="{60EED146-777A-9E4E-B561-9F9EF897BFC0}" type="pres">
      <dgm:prSet presAssocID="{48F9B5DE-2AEA-B948-AF6D-AA9A3E682C6F}" presName="base" presStyleLbl="dkBgShp" presStyleIdx="1" presStyleCnt="2"/>
      <dgm:spPr/>
    </dgm:pt>
  </dgm:ptLst>
  <dgm:cxnLst>
    <dgm:cxn modelId="{32C4A911-FD8B-064A-A37E-52CF2D7F32CE}" type="presOf" srcId="{7314AE07-8071-5844-8037-46C01C60AD21}" destId="{FE33F650-FE4F-4B47-ADF0-685AEDDEF67E}" srcOrd="0" destOrd="3" presId="urn:microsoft.com/office/officeart/2005/8/layout/hList3"/>
    <dgm:cxn modelId="{02022E16-8ED4-4A4A-9479-26D495138108}" srcId="{D87AE4A8-7A4B-C14D-9EE6-255860CEA6BA}" destId="{03E2BD98-FB67-0747-9A32-31B2DF8E150C}" srcOrd="0" destOrd="0" parTransId="{1C883710-F591-4042-B5BA-D6E20FDB372D}" sibTransId="{C4A3B46C-EF9E-C040-A0FB-6E3BD137F69C}"/>
    <dgm:cxn modelId="{ABF5101B-699D-1E49-8882-828475E3203D}" srcId="{EDE460E4-7775-7B4D-BFF1-3E6CB732BE03}" destId="{98B6EA22-27A1-D04F-88CE-57DC63B1C3FF}" srcOrd="1" destOrd="0" parTransId="{7891BB0A-F81B-0849-AD3E-1CBE7DAE79D6}" sibTransId="{C537B353-6058-F849-9F3A-102B193DDC9E}"/>
    <dgm:cxn modelId="{1C3ADC20-11BE-244F-8D50-94B7E4CBE6A0}" srcId="{48F9B5DE-2AEA-B948-AF6D-AA9A3E682C6F}" destId="{EDE460E4-7775-7B4D-BFF1-3E6CB732BE03}" srcOrd="0" destOrd="0" parTransId="{D6274ED9-089B-514B-BC38-48BB270AD0E2}" sibTransId="{3300F8AE-C037-A948-A000-B6457E49C825}"/>
    <dgm:cxn modelId="{8C6AA34C-BA12-CB47-9882-FCAF223523EC}" srcId="{EDE460E4-7775-7B4D-BFF1-3E6CB732BE03}" destId="{A4B23E60-88E2-8C49-9345-12838A2020C8}" srcOrd="0" destOrd="0" parTransId="{2C58BEE7-F400-254D-882F-84F346800E5D}" sibTransId="{7545C577-59C0-6546-89DC-060046FB37EB}"/>
    <dgm:cxn modelId="{324A0154-093E-6B4B-A434-A7C13B8D3BB9}" srcId="{48F9B5DE-2AEA-B948-AF6D-AA9A3E682C6F}" destId="{D87AE4A8-7A4B-C14D-9EE6-255860CEA6BA}" srcOrd="1" destOrd="0" parTransId="{403B9B27-352C-FB4E-9FF9-024FA6336D45}" sibTransId="{C0093C09-AEF5-C447-87DF-594F6CC4DFB0}"/>
    <dgm:cxn modelId="{895FC283-886F-6840-8B9E-86B7AFAB1CE4}" srcId="{EDE460E4-7775-7B4D-BFF1-3E6CB732BE03}" destId="{7314AE07-8071-5844-8037-46C01C60AD21}" srcOrd="2" destOrd="0" parTransId="{474B7648-496E-8641-A9A0-A8D47F4E0A98}" sibTransId="{EC58C125-056E-264E-A7B2-84DB623EC63B}"/>
    <dgm:cxn modelId="{6FC5638E-EA29-D94A-88B8-317295F34875}" type="presOf" srcId="{D87AE4A8-7A4B-C14D-9EE6-255860CEA6BA}" destId="{4ED8C9AE-9DFF-EE45-94AD-EF2085195E9B}" srcOrd="0" destOrd="0" presId="urn:microsoft.com/office/officeart/2005/8/layout/hList3"/>
    <dgm:cxn modelId="{8BAFD792-7C17-9E49-8DF7-EED4DB85C750}" type="presOf" srcId="{EDE460E4-7775-7B4D-BFF1-3E6CB732BE03}" destId="{FE33F650-FE4F-4B47-ADF0-685AEDDEF67E}" srcOrd="0" destOrd="0" presId="urn:microsoft.com/office/officeart/2005/8/layout/hList3"/>
    <dgm:cxn modelId="{8B9FB7AD-22DD-264A-BA7A-AA78B738ED66}" type="presOf" srcId="{D7A1B6B8-D372-1349-A357-3D56D8D029EA}" destId="{D92E7DCE-A647-F94C-8FBA-DD7518BCEA18}" srcOrd="0" destOrd="0" presId="urn:microsoft.com/office/officeart/2005/8/layout/hList3"/>
    <dgm:cxn modelId="{E7C024BA-A723-3F47-95B2-2ECED172FCBA}" type="presOf" srcId="{44D197A2-901E-7940-B5E1-A1B612879837}" destId="{4ED8C9AE-9DFF-EE45-94AD-EF2085195E9B}" srcOrd="0" destOrd="2" presId="urn:microsoft.com/office/officeart/2005/8/layout/hList3"/>
    <dgm:cxn modelId="{6E0A4FC7-9E11-4C41-B0C9-E52BC6E2E6A7}" type="presOf" srcId="{98B6EA22-27A1-D04F-88CE-57DC63B1C3FF}" destId="{FE33F650-FE4F-4B47-ADF0-685AEDDEF67E}" srcOrd="0" destOrd="2" presId="urn:microsoft.com/office/officeart/2005/8/layout/hList3"/>
    <dgm:cxn modelId="{B71B3DD2-9E9E-C840-8D20-B10EE4183688}" srcId="{D87AE4A8-7A4B-C14D-9EE6-255860CEA6BA}" destId="{44D197A2-901E-7940-B5E1-A1B612879837}" srcOrd="1" destOrd="0" parTransId="{5636D786-8588-1748-852E-6C24F53C5525}" sibTransId="{D4C2A1AF-2E37-8B4B-963F-3FD236CB5040}"/>
    <dgm:cxn modelId="{D18A87DB-98CE-9A44-BE6D-2231D36DFFBA}" type="presOf" srcId="{48F9B5DE-2AEA-B948-AF6D-AA9A3E682C6F}" destId="{CA6C7DB4-3699-8A4D-8942-32335B8EDD23}" srcOrd="0" destOrd="0" presId="urn:microsoft.com/office/officeart/2005/8/layout/hList3"/>
    <dgm:cxn modelId="{A8422CE1-91CC-9946-B289-F4124E671CE7}" srcId="{D7A1B6B8-D372-1349-A357-3D56D8D029EA}" destId="{48F9B5DE-2AEA-B948-AF6D-AA9A3E682C6F}" srcOrd="0" destOrd="0" parTransId="{245137A8-4008-BB45-AD64-1B4AF995F601}" sibTransId="{0313B75A-CA1C-354A-B4C5-331EEB19B1BF}"/>
    <dgm:cxn modelId="{B0A7BEF7-AC96-6043-A771-2270BFBD139E}" type="presOf" srcId="{A4B23E60-88E2-8C49-9345-12838A2020C8}" destId="{FE33F650-FE4F-4B47-ADF0-685AEDDEF67E}" srcOrd="0" destOrd="1" presId="urn:microsoft.com/office/officeart/2005/8/layout/hList3"/>
    <dgm:cxn modelId="{F5C6C5FD-F435-4A42-96F1-82DC79DA398D}" type="presOf" srcId="{03E2BD98-FB67-0747-9A32-31B2DF8E150C}" destId="{4ED8C9AE-9DFF-EE45-94AD-EF2085195E9B}" srcOrd="0" destOrd="1" presId="urn:microsoft.com/office/officeart/2005/8/layout/hList3"/>
    <dgm:cxn modelId="{EB668A8E-8A15-1A48-8A6D-A1E354F11A16}" type="presParOf" srcId="{D92E7DCE-A647-F94C-8FBA-DD7518BCEA18}" destId="{CA6C7DB4-3699-8A4D-8942-32335B8EDD23}" srcOrd="0" destOrd="0" presId="urn:microsoft.com/office/officeart/2005/8/layout/hList3"/>
    <dgm:cxn modelId="{EE188F20-188D-4C46-B839-ED3CD0BB7C11}" type="presParOf" srcId="{D92E7DCE-A647-F94C-8FBA-DD7518BCEA18}" destId="{F572D546-BAF8-1140-BE0C-277FF19D164A}" srcOrd="1" destOrd="0" presId="urn:microsoft.com/office/officeart/2005/8/layout/hList3"/>
    <dgm:cxn modelId="{377D5A8B-C4C7-6347-845B-D09A065A969A}" type="presParOf" srcId="{F572D546-BAF8-1140-BE0C-277FF19D164A}" destId="{FE33F650-FE4F-4B47-ADF0-685AEDDEF67E}" srcOrd="0" destOrd="0" presId="urn:microsoft.com/office/officeart/2005/8/layout/hList3"/>
    <dgm:cxn modelId="{70BFF5BB-0C00-5948-8965-4068E2B62D86}" type="presParOf" srcId="{F572D546-BAF8-1140-BE0C-277FF19D164A}" destId="{4ED8C9AE-9DFF-EE45-94AD-EF2085195E9B}" srcOrd="1" destOrd="0" presId="urn:microsoft.com/office/officeart/2005/8/layout/hList3"/>
    <dgm:cxn modelId="{9BCF3B55-DE21-C149-9B4B-B572AA4639A8}" type="presParOf" srcId="{D92E7DCE-A647-F94C-8FBA-DD7518BCEA18}" destId="{60EED146-777A-9E4E-B561-9F9EF897BFC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8302C-922D-6849-AF3D-FD2888742A7A}">
      <dsp:nvSpPr>
        <dsp:cNvPr id="0" name=""/>
        <dsp:cNvSpPr/>
      </dsp:nvSpPr>
      <dsp:spPr>
        <a:xfrm>
          <a:off x="0" y="5895"/>
          <a:ext cx="10515600" cy="139851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kern="1200" dirty="0"/>
            <a:t>1. PROCEDIMIENTO DE VALORACIÓN DEL RIESGO Y ACTIVIDADES RELACIONADAS.</a:t>
          </a:r>
        </a:p>
      </dsp:txBody>
      <dsp:txXfrm>
        <a:off x="68270" y="74165"/>
        <a:ext cx="10379060" cy="1261975"/>
      </dsp:txXfrm>
    </dsp:sp>
    <dsp:sp modelId="{33824321-0182-1A4C-AC62-503337C1287A}">
      <dsp:nvSpPr>
        <dsp:cNvPr id="0" name=""/>
        <dsp:cNvSpPr/>
      </dsp:nvSpPr>
      <dsp:spPr>
        <a:xfrm>
          <a:off x="0" y="1476411"/>
          <a:ext cx="10515600" cy="139851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kern="1200" dirty="0"/>
            <a:t>2. OBTENER CONOCIMIENTO DE LA ENTIDAD Y SU ENTORNO, EL MARCO DE INFORMACIÓN FINANCIERA APLICABLE Y EL SISTEMA DE CONTROL INTERNO DE LA ENTIDAD.</a:t>
          </a:r>
        </a:p>
      </dsp:txBody>
      <dsp:txXfrm>
        <a:off x="68270" y="1544681"/>
        <a:ext cx="10379060" cy="1261975"/>
      </dsp:txXfrm>
    </dsp:sp>
    <dsp:sp modelId="{6F506CD6-8651-3C49-B072-B2E869DF1E2C}">
      <dsp:nvSpPr>
        <dsp:cNvPr id="0" name=""/>
        <dsp:cNvSpPr/>
      </dsp:nvSpPr>
      <dsp:spPr>
        <a:xfrm>
          <a:off x="0" y="2946926"/>
          <a:ext cx="10515600" cy="139851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ES" sz="2500" kern="1200" dirty="0"/>
            <a:t>3. IDENTIFICACIÓN Y VALORACIÓN DE LOS RIESGOS DE INCORRECIÓN MATERIAL.</a:t>
          </a:r>
        </a:p>
      </dsp:txBody>
      <dsp:txXfrm>
        <a:off x="68270" y="3015196"/>
        <a:ext cx="10379060" cy="12619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C7DB4-3699-8A4D-8942-32335B8EDD23}">
      <dsp:nvSpPr>
        <dsp:cNvPr id="0" name=""/>
        <dsp:cNvSpPr/>
      </dsp:nvSpPr>
      <dsp:spPr>
        <a:xfrm>
          <a:off x="0" y="0"/>
          <a:ext cx="10905066" cy="1639150"/>
        </a:xfrm>
        <a:prstGeom prst="rect">
          <a:avLst/>
        </a:prstGeom>
        <a:solidFill>
          <a:schemeClr val="accent5">
            <a:shade val="90000"/>
            <a:hueOff val="0"/>
            <a:satOff val="0"/>
            <a:lumOff val="0"/>
            <a:alphaOff val="0"/>
          </a:scheme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s-ES" sz="4100" b="1" kern="1200" dirty="0"/>
            <a:t>1. PROCEDIMIENTO DE VALORACIÓN DEL RIESGO (PVR) Y ACTIVIDADES RELACIONADAS (AR)</a:t>
          </a:r>
          <a:endParaRPr lang="es-ES" sz="4100" kern="1200" dirty="0"/>
        </a:p>
      </dsp:txBody>
      <dsp:txXfrm>
        <a:off x="0" y="0"/>
        <a:ext cx="10905066" cy="1639150"/>
      </dsp:txXfrm>
    </dsp:sp>
    <dsp:sp modelId="{FE33F650-FE4F-4B47-ADF0-685AEDDEF67E}">
      <dsp:nvSpPr>
        <dsp:cNvPr id="0" name=""/>
        <dsp:cNvSpPr/>
      </dsp:nvSpPr>
      <dsp:spPr>
        <a:xfrm>
          <a:off x="0" y="1639150"/>
          <a:ext cx="5452532" cy="344221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s-ES" sz="4000" kern="1200" dirty="0"/>
            <a:t>PVR</a:t>
          </a:r>
        </a:p>
        <a:p>
          <a:pPr marL="285750" lvl="1" indent="-285750" algn="l" defTabSz="1377950">
            <a:lnSpc>
              <a:spcPct val="90000"/>
            </a:lnSpc>
            <a:spcBef>
              <a:spcPct val="0"/>
            </a:spcBef>
            <a:spcAft>
              <a:spcPct val="15000"/>
            </a:spcAft>
            <a:buFont typeface="Arial" panose="020B0604020202020204" pitchFamily="34" charset="0"/>
            <a:buChar char="•"/>
          </a:pPr>
          <a:r>
            <a:rPr lang="es-MX" sz="3100" kern="1200" dirty="0"/>
            <a:t>Indagaciones de la dirección y de otras personas adecuadas dentro de la entidad.</a:t>
          </a:r>
          <a:endParaRPr lang="es-ES" sz="3100" kern="1200" dirty="0"/>
        </a:p>
        <a:p>
          <a:pPr marL="285750" lvl="1" indent="-285750" algn="l" defTabSz="1377950">
            <a:lnSpc>
              <a:spcPct val="90000"/>
            </a:lnSpc>
            <a:spcBef>
              <a:spcPct val="0"/>
            </a:spcBef>
            <a:spcAft>
              <a:spcPct val="15000"/>
            </a:spcAft>
            <a:buFont typeface="Arial" panose="020B0604020202020204" pitchFamily="34" charset="0"/>
            <a:buChar char="•"/>
          </a:pPr>
          <a:r>
            <a:rPr lang="es-MX" sz="3100" kern="1200" dirty="0"/>
            <a:t>Procedimientos analíticos.</a:t>
          </a:r>
          <a:endParaRPr lang="es-ES" sz="3100" kern="1200" dirty="0"/>
        </a:p>
        <a:p>
          <a:pPr marL="285750" lvl="1" indent="-285750" algn="l" defTabSz="1377950">
            <a:lnSpc>
              <a:spcPct val="90000"/>
            </a:lnSpc>
            <a:spcBef>
              <a:spcPct val="0"/>
            </a:spcBef>
            <a:spcAft>
              <a:spcPct val="15000"/>
            </a:spcAft>
            <a:buFont typeface="Arial" panose="020B0604020202020204" pitchFamily="34" charset="0"/>
            <a:buChar char="•"/>
          </a:pPr>
          <a:r>
            <a:rPr lang="es-MX" sz="3100" kern="1200" dirty="0"/>
            <a:t>Observación e inspección. </a:t>
          </a:r>
          <a:endParaRPr lang="es-ES" sz="3100" kern="1200" dirty="0"/>
        </a:p>
      </dsp:txBody>
      <dsp:txXfrm>
        <a:off x="0" y="1639150"/>
        <a:ext cx="5452532" cy="3442216"/>
      </dsp:txXfrm>
    </dsp:sp>
    <dsp:sp modelId="{4ED8C9AE-9DFF-EE45-94AD-EF2085195E9B}">
      <dsp:nvSpPr>
        <dsp:cNvPr id="0" name=""/>
        <dsp:cNvSpPr/>
      </dsp:nvSpPr>
      <dsp:spPr>
        <a:xfrm>
          <a:off x="5452533" y="1639150"/>
          <a:ext cx="5452532" cy="3442216"/>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s-ES" sz="4000" kern="1200" dirty="0"/>
            <a:t>AR</a:t>
          </a:r>
        </a:p>
        <a:p>
          <a:pPr marL="285750" lvl="1" indent="-285750" algn="l" defTabSz="1377950">
            <a:lnSpc>
              <a:spcPct val="90000"/>
            </a:lnSpc>
            <a:spcBef>
              <a:spcPct val="0"/>
            </a:spcBef>
            <a:spcAft>
              <a:spcPct val="15000"/>
            </a:spcAft>
            <a:buFont typeface="Symbol" pitchFamily="2" charset="2"/>
            <a:buChar char=""/>
          </a:pPr>
          <a:r>
            <a:rPr lang="es-MX" sz="3100" kern="1200" dirty="0"/>
            <a:t>Información de otras fuentes. </a:t>
          </a:r>
          <a:endParaRPr lang="es-ES" sz="3100" kern="1200" dirty="0"/>
        </a:p>
        <a:p>
          <a:pPr marL="285750" lvl="1" indent="-285750" algn="l" defTabSz="1377950">
            <a:lnSpc>
              <a:spcPct val="90000"/>
            </a:lnSpc>
            <a:spcBef>
              <a:spcPct val="0"/>
            </a:spcBef>
            <a:spcAft>
              <a:spcPct val="15000"/>
            </a:spcAft>
            <a:buFont typeface="Symbol" pitchFamily="2" charset="2"/>
            <a:buChar char=""/>
          </a:pPr>
          <a:r>
            <a:rPr lang="es-MX" sz="3100" kern="1200" dirty="0"/>
            <a:t>Discusiones del equipo del encargo.</a:t>
          </a:r>
        </a:p>
      </dsp:txBody>
      <dsp:txXfrm>
        <a:off x="5452533" y="1639150"/>
        <a:ext cx="5452532" cy="3442216"/>
      </dsp:txXfrm>
    </dsp:sp>
    <dsp:sp modelId="{60EED146-777A-9E4E-B561-9F9EF897BFC0}">
      <dsp:nvSpPr>
        <dsp:cNvPr id="0" name=""/>
        <dsp:cNvSpPr/>
      </dsp:nvSpPr>
      <dsp:spPr>
        <a:xfrm>
          <a:off x="0" y="5081367"/>
          <a:ext cx="10905066" cy="382468"/>
        </a:xfrm>
        <a:prstGeom prst="rect">
          <a:avLst/>
        </a:prstGeom>
        <a:solidFill>
          <a:schemeClr val="accent5">
            <a:shade val="90000"/>
            <a:hueOff val="0"/>
            <a:satOff val="0"/>
            <a:lumOff val="0"/>
            <a:alphaOff val="0"/>
          </a:scheme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1AC203-0FFF-F9A3-4B2F-78E1D5F36C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368E6B9-537B-F623-6AD5-E228F3B60B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9A6717B-5955-4D89-E879-63B9D84506DC}"/>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2D220E31-AD83-3079-11D0-B678BF2650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04EEDB7-0F1D-1582-1EE8-232A26D50FD4}"/>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354014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F3902D-3065-0162-17F9-1EB09DB84C3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909719E-BC39-D2A3-4118-C780777356F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885EC79-B4BF-F6D8-2322-78A16A2C341E}"/>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0E889846-629E-CDBA-AEE6-C9C85D1700E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2DCDF27-B433-CBFB-28F2-3A8ED041467C}"/>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3488919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6499A3D-830F-BF97-BD9F-92E239534DB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1CC7AC6-0C75-7D8D-68BD-C5F89A1F02B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D38EE24-8F39-4515-643C-7A443EB400CA}"/>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BAF495B8-B3D9-7B8A-AE6C-DBE3B855EB4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31722C-9535-415B-98C3-5D2CECE5F0EA}"/>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44234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BBD573-FA79-F627-3C61-D5AF8EDC45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E95C512-BA1F-3C34-7F7F-61EB945CC87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D0ED414-B950-B623-4C07-EA044D82FD5E}"/>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6D2E8538-6E2B-7795-B1F3-B0690E3298E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5C7996-260F-09D5-8E60-5CD5A7AF379D}"/>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71838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61753-6525-59C3-36FD-C7FCF5A13A9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915003-76F0-6BE2-5CD2-43B78597D8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DAD8749-E554-D970-586B-C008ECAFE366}"/>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D2127E67-C38E-5483-098F-67BA16AAF35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D7E8CA-FCFF-5787-6E3A-C02D19AB141E}"/>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256078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1F1C89-DF8A-6AF0-9C1B-18C189EFC08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C65A94D-104F-A46F-8276-5FC28C6E2E3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C8639C7-56E0-376C-3868-24BAE5B9EF6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D3E70561-41C2-197B-1F26-A09B82AF613F}"/>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6" name="Marcador de pie de página 5">
            <a:extLst>
              <a:ext uri="{FF2B5EF4-FFF2-40B4-BE49-F238E27FC236}">
                <a16:creationId xmlns:a16="http://schemas.microsoft.com/office/drawing/2014/main" id="{DC35D084-30AC-88A9-6505-9B9F8ADD743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BE47092-86DF-FABB-8634-D1A7624ABD77}"/>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4081159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2C1546-966C-8C8B-D8DA-17C3CFAC957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DBE6F9-DC45-EC71-C794-2A889F3428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68ED7F3-23CD-8E8E-B2B9-9190A95E7EA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A72D5F5-E0F9-C396-D21B-D27C422C8A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85CAD51-3C2F-5082-6B80-29AAF7D4E85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124C01A-EAFD-DFD9-A7E0-CDF767938E6F}"/>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8" name="Marcador de pie de página 7">
            <a:extLst>
              <a:ext uri="{FF2B5EF4-FFF2-40B4-BE49-F238E27FC236}">
                <a16:creationId xmlns:a16="http://schemas.microsoft.com/office/drawing/2014/main" id="{0737BBCC-5AD3-51CF-A743-80D7C7D9D89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3230D78-2703-BC3A-93D1-9E37BAB242FC}"/>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323850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367371-56E1-5F37-1196-E76053B8959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810C175-5AFC-4936-9CF3-604F51E87CAA}"/>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4" name="Marcador de pie de página 3">
            <a:extLst>
              <a:ext uri="{FF2B5EF4-FFF2-40B4-BE49-F238E27FC236}">
                <a16:creationId xmlns:a16="http://schemas.microsoft.com/office/drawing/2014/main" id="{6E6DD0D0-F7D0-BC2F-AB65-E76F6E5D16A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F489176-DA60-DE70-5427-74A28B369C82}"/>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43383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6AFFEC-EC07-8D82-6B1B-4BD4F695AE8F}"/>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3" name="Marcador de pie de página 2">
            <a:extLst>
              <a:ext uri="{FF2B5EF4-FFF2-40B4-BE49-F238E27FC236}">
                <a16:creationId xmlns:a16="http://schemas.microsoft.com/office/drawing/2014/main" id="{7C1E247E-9310-A08D-21EC-16F441D4ABC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02F5F296-787B-0FD2-A404-BB8DCF0254E8}"/>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219303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0FE7CF-B46D-403A-9A45-EB041EB2A45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870634-44BE-035B-6934-9A4AA3BA6B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DAA8A5BD-6C57-6228-BF59-693F4284F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2839AC7-A1C1-ECFE-F5F7-3A8608FAA0A9}"/>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6" name="Marcador de pie de página 5">
            <a:extLst>
              <a:ext uri="{FF2B5EF4-FFF2-40B4-BE49-F238E27FC236}">
                <a16:creationId xmlns:a16="http://schemas.microsoft.com/office/drawing/2014/main" id="{39EF8AE3-1EAF-BAF1-0CC6-0F7A3D047C8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E61F92A-DC95-DCEE-E9A0-F1D6BB8876E0}"/>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95499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F3E5C-7876-4157-A109-C626D7129D5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F271444-29C5-FA7D-71B3-D93069402D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C6D6E69-3D42-E377-57E1-8D8C38352E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28E1555-4AE8-09E1-ACBA-CB1AD484C069}"/>
              </a:ext>
            </a:extLst>
          </p:cNvPr>
          <p:cNvSpPr>
            <a:spLocks noGrp="1"/>
          </p:cNvSpPr>
          <p:nvPr>
            <p:ph type="dt" sz="half" idx="10"/>
          </p:nvPr>
        </p:nvSpPr>
        <p:spPr/>
        <p:txBody>
          <a:bodyPr/>
          <a:lstStyle/>
          <a:p>
            <a:fld id="{BD9CCAB4-FA01-E040-9CA2-7CD47980D8F2}" type="datetimeFigureOut">
              <a:rPr lang="es-MX" smtClean="0"/>
              <a:t>23/06/22</a:t>
            </a:fld>
            <a:endParaRPr lang="es-MX"/>
          </a:p>
        </p:txBody>
      </p:sp>
      <p:sp>
        <p:nvSpPr>
          <p:cNvPr id="6" name="Marcador de pie de página 5">
            <a:extLst>
              <a:ext uri="{FF2B5EF4-FFF2-40B4-BE49-F238E27FC236}">
                <a16:creationId xmlns:a16="http://schemas.microsoft.com/office/drawing/2014/main" id="{0E0D2323-8742-A3A9-8929-90ECFB6D38B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5FAE79E-8609-B950-15B8-68AF128797DF}"/>
              </a:ext>
            </a:extLst>
          </p:cNvPr>
          <p:cNvSpPr>
            <a:spLocks noGrp="1"/>
          </p:cNvSpPr>
          <p:nvPr>
            <p:ph type="sldNum" sz="quarter" idx="12"/>
          </p:nvPr>
        </p:nvSpPr>
        <p:spPr/>
        <p:txBody>
          <a:bodyPr/>
          <a:lstStyle/>
          <a:p>
            <a:fld id="{E914C844-8CDA-6747-90D6-CCEDDFAE856C}" type="slidenum">
              <a:rPr lang="es-MX" smtClean="0"/>
              <a:t>‹Nº›</a:t>
            </a:fld>
            <a:endParaRPr lang="es-MX"/>
          </a:p>
        </p:txBody>
      </p:sp>
    </p:spTree>
    <p:extLst>
      <p:ext uri="{BB962C8B-B14F-4D97-AF65-F5344CB8AC3E}">
        <p14:creationId xmlns:p14="http://schemas.microsoft.com/office/powerpoint/2010/main" val="146659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8F7666A-4DB9-431F-1FCD-6B4C85C59F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460F553-FACC-78C9-4378-B17EACA4CA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022E219-7182-ABED-E9A9-029A6B29E3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CCAB4-FA01-E040-9CA2-7CD47980D8F2}" type="datetimeFigureOut">
              <a:rPr lang="es-MX" smtClean="0"/>
              <a:t>23/06/22</a:t>
            </a:fld>
            <a:endParaRPr lang="es-MX"/>
          </a:p>
        </p:txBody>
      </p:sp>
      <p:sp>
        <p:nvSpPr>
          <p:cNvPr id="5" name="Marcador de pie de página 4">
            <a:extLst>
              <a:ext uri="{FF2B5EF4-FFF2-40B4-BE49-F238E27FC236}">
                <a16:creationId xmlns:a16="http://schemas.microsoft.com/office/drawing/2014/main" id="{BD8ADCA7-C9CA-CAB7-5036-D97CF2C3FA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42C3EE7-8088-1942-C70E-F4CFCE497A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4C844-8CDA-6747-90D6-CCEDDFAE856C}" type="slidenum">
              <a:rPr lang="es-MX" smtClean="0"/>
              <a:t>‹Nº›</a:t>
            </a:fld>
            <a:endParaRPr lang="es-MX"/>
          </a:p>
        </p:txBody>
      </p:sp>
    </p:spTree>
    <p:extLst>
      <p:ext uri="{BB962C8B-B14F-4D97-AF65-F5344CB8AC3E}">
        <p14:creationId xmlns:p14="http://schemas.microsoft.com/office/powerpoint/2010/main" val="4126578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ítulo 1">
            <a:extLst>
              <a:ext uri="{FF2B5EF4-FFF2-40B4-BE49-F238E27FC236}">
                <a16:creationId xmlns:a16="http://schemas.microsoft.com/office/drawing/2014/main" id="{BE5D9306-C9A8-E816-C164-6F9F65A89D44}"/>
              </a:ext>
            </a:extLst>
          </p:cNvPr>
          <p:cNvSpPr>
            <a:spLocks noGrp="1"/>
          </p:cNvSpPr>
          <p:nvPr>
            <p:ph type="ctrTitle"/>
          </p:nvPr>
        </p:nvSpPr>
        <p:spPr>
          <a:xfrm>
            <a:off x="3215729" y="1764407"/>
            <a:ext cx="5760846" cy="2310312"/>
          </a:xfrm>
        </p:spPr>
        <p:txBody>
          <a:bodyPr>
            <a:normAutofit/>
          </a:bodyPr>
          <a:lstStyle/>
          <a:p>
            <a:r>
              <a:rPr lang="es-MX" sz="4000" b="1" dirty="0">
                <a:solidFill>
                  <a:schemeClr val="tx2"/>
                </a:solidFill>
                <a:latin typeface="+mn-lt"/>
              </a:rPr>
              <a:t>NORMA INTERNACIONAL DE AUDITORÍA 315</a:t>
            </a:r>
            <a:br>
              <a:rPr lang="es-MX" sz="4000" b="1" dirty="0">
                <a:solidFill>
                  <a:schemeClr val="tx2"/>
                </a:solidFill>
                <a:latin typeface="+mn-lt"/>
              </a:rPr>
            </a:br>
            <a:r>
              <a:rPr lang="es-MX" sz="4000" b="1" dirty="0">
                <a:solidFill>
                  <a:schemeClr val="tx2"/>
                </a:solidFill>
                <a:latin typeface="+mn-lt"/>
              </a:rPr>
              <a:t>A24 – A89</a:t>
            </a:r>
            <a:br>
              <a:rPr lang="es-MX" sz="4000" dirty="0">
                <a:solidFill>
                  <a:schemeClr val="tx2"/>
                </a:solidFill>
              </a:rPr>
            </a:br>
            <a:endParaRPr lang="es-MX" sz="4000" dirty="0">
              <a:solidFill>
                <a:schemeClr val="tx2"/>
              </a:solidFill>
            </a:endParaRPr>
          </a:p>
        </p:txBody>
      </p:sp>
      <p:sp>
        <p:nvSpPr>
          <p:cNvPr id="3" name="Subtítulo 2">
            <a:extLst>
              <a:ext uri="{FF2B5EF4-FFF2-40B4-BE49-F238E27FC236}">
                <a16:creationId xmlns:a16="http://schemas.microsoft.com/office/drawing/2014/main" id="{31C0CA71-8F5C-3391-84E3-A978A094D95C}"/>
              </a:ext>
            </a:extLst>
          </p:cNvPr>
          <p:cNvSpPr>
            <a:spLocks noGrp="1"/>
          </p:cNvSpPr>
          <p:nvPr>
            <p:ph type="subTitle" idx="1"/>
          </p:nvPr>
        </p:nvSpPr>
        <p:spPr>
          <a:xfrm>
            <a:off x="3215729" y="4165152"/>
            <a:ext cx="5760846" cy="682079"/>
          </a:xfrm>
        </p:spPr>
        <p:txBody>
          <a:bodyPr>
            <a:normAutofit/>
          </a:bodyPr>
          <a:lstStyle/>
          <a:p>
            <a:r>
              <a:rPr lang="es-MX" b="1" dirty="0">
                <a:solidFill>
                  <a:schemeClr val="tx2"/>
                </a:solidFill>
              </a:rPr>
              <a:t>Carlos Francisco Aranda Quezada</a:t>
            </a:r>
          </a:p>
        </p:txBody>
      </p:sp>
    </p:spTree>
    <p:extLst>
      <p:ext uri="{BB962C8B-B14F-4D97-AF65-F5344CB8AC3E}">
        <p14:creationId xmlns:p14="http://schemas.microsoft.com/office/powerpoint/2010/main" val="402443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CAC652-2DB1-292A-F6A3-3AFF17F7ACAF}"/>
              </a:ext>
            </a:extLst>
          </p:cNvPr>
          <p:cNvSpPr>
            <a:spLocks noGrp="1"/>
          </p:cNvSpPr>
          <p:nvPr>
            <p:ph type="title"/>
          </p:nvPr>
        </p:nvSpPr>
        <p:spPr/>
        <p:txBody>
          <a:bodyPr>
            <a:normAutofit/>
          </a:bodyPr>
          <a:lstStyle/>
          <a:p>
            <a:r>
              <a:rPr lang="es-MX" b="1" dirty="0">
                <a:solidFill>
                  <a:schemeClr val="accent1"/>
                </a:solidFill>
                <a:latin typeface="+mn-lt"/>
              </a:rPr>
              <a:t>AR: INFORMACIÓN DE OTRAS FUENTES</a:t>
            </a:r>
          </a:p>
        </p:txBody>
      </p:sp>
      <p:sp>
        <p:nvSpPr>
          <p:cNvPr id="3" name="Marcador de contenido 2">
            <a:extLst>
              <a:ext uri="{FF2B5EF4-FFF2-40B4-BE49-F238E27FC236}">
                <a16:creationId xmlns:a16="http://schemas.microsoft.com/office/drawing/2014/main" id="{AA8FFED3-61D6-50A8-759D-AFC65F62FDBF}"/>
              </a:ext>
            </a:extLst>
          </p:cNvPr>
          <p:cNvSpPr>
            <a:spLocks noGrp="1"/>
          </p:cNvSpPr>
          <p:nvPr>
            <p:ph idx="1"/>
          </p:nvPr>
        </p:nvSpPr>
        <p:spPr/>
        <p:txBody>
          <a:bodyPr/>
          <a:lstStyle/>
          <a:p>
            <a:pPr marL="0" indent="0">
              <a:buNone/>
            </a:pPr>
            <a:r>
              <a:rPr lang="es-MX" dirty="0"/>
              <a:t>¿QUÉ INFORMACIÓN SE PUEDE OBTENER?</a:t>
            </a:r>
          </a:p>
          <a:p>
            <a:pPr marL="0" lvl="0" indent="0">
              <a:buNone/>
            </a:pPr>
            <a:endParaRPr lang="es-MX" dirty="0"/>
          </a:p>
          <a:p>
            <a:pPr lvl="0"/>
            <a:r>
              <a:rPr lang="es-MX" dirty="0"/>
              <a:t>Incorrecciones pasadas y si fueron oportunamente corregidas.</a:t>
            </a:r>
          </a:p>
          <a:p>
            <a:pPr marL="0" lvl="0" indent="0">
              <a:buNone/>
            </a:pPr>
            <a:endParaRPr lang="es-MX" dirty="0"/>
          </a:p>
          <a:p>
            <a:pPr lvl="0"/>
            <a:r>
              <a:rPr lang="es-MX" dirty="0"/>
              <a:t>Cambios significativos que la entidad o sus operaciones puedan haber experimentado desde el periodo financiero anterior. </a:t>
            </a:r>
          </a:p>
          <a:p>
            <a:pPr marL="0" lvl="0" indent="0">
              <a:buNone/>
            </a:pPr>
            <a:endParaRPr lang="es-MX" dirty="0"/>
          </a:p>
          <a:p>
            <a:pPr lvl="0"/>
            <a:r>
              <a:rPr lang="es-MX" dirty="0"/>
              <a:t>Las clases particulares de transacciones y otros eventos o saldos contables.</a:t>
            </a:r>
          </a:p>
          <a:p>
            <a:endParaRPr lang="es-MX" dirty="0"/>
          </a:p>
        </p:txBody>
      </p:sp>
    </p:spTree>
    <p:extLst>
      <p:ext uri="{BB962C8B-B14F-4D97-AF65-F5344CB8AC3E}">
        <p14:creationId xmlns:p14="http://schemas.microsoft.com/office/powerpoint/2010/main" val="1347118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527B2-4605-6215-2BB9-3E0B1C58CF32}"/>
              </a:ext>
            </a:extLst>
          </p:cNvPr>
          <p:cNvSpPr>
            <a:spLocks noGrp="1"/>
          </p:cNvSpPr>
          <p:nvPr>
            <p:ph type="title"/>
          </p:nvPr>
        </p:nvSpPr>
        <p:spPr/>
        <p:txBody>
          <a:bodyPr/>
          <a:lstStyle/>
          <a:p>
            <a:r>
              <a:rPr lang="es-MX" b="1" dirty="0"/>
              <a:t> </a:t>
            </a:r>
            <a:r>
              <a:rPr lang="es-MX" sz="4000" b="1" dirty="0">
                <a:solidFill>
                  <a:schemeClr val="accent1"/>
                </a:solidFill>
                <a:latin typeface="+mn-lt"/>
              </a:rPr>
              <a:t>AR: DISCUSIONES DEL EQUIPO DEL ENCARGO</a:t>
            </a:r>
            <a:endParaRPr lang="es-MX" dirty="0">
              <a:solidFill>
                <a:schemeClr val="accent1"/>
              </a:solidFill>
              <a:latin typeface="+mn-lt"/>
            </a:endParaRPr>
          </a:p>
        </p:txBody>
      </p:sp>
      <p:sp>
        <p:nvSpPr>
          <p:cNvPr id="3" name="Marcador de contenido 2">
            <a:extLst>
              <a:ext uri="{FF2B5EF4-FFF2-40B4-BE49-F238E27FC236}">
                <a16:creationId xmlns:a16="http://schemas.microsoft.com/office/drawing/2014/main" id="{C032C7E8-D946-A42C-6267-A0D58323384F}"/>
              </a:ext>
            </a:extLst>
          </p:cNvPr>
          <p:cNvSpPr>
            <a:spLocks noGrp="1"/>
          </p:cNvSpPr>
          <p:nvPr>
            <p:ph idx="1"/>
          </p:nvPr>
        </p:nvSpPr>
        <p:spPr/>
        <p:txBody>
          <a:bodyPr>
            <a:normAutofit fontScale="92500" lnSpcReduction="20000"/>
          </a:bodyPr>
          <a:lstStyle/>
          <a:p>
            <a:pPr marL="0" indent="0">
              <a:buNone/>
            </a:pPr>
            <a:r>
              <a:rPr lang="es-MX" dirty="0"/>
              <a:t>¿POR QUÉ ES IMPORTANTE?</a:t>
            </a:r>
          </a:p>
          <a:p>
            <a:pPr marL="0" indent="0">
              <a:buNone/>
            </a:pPr>
            <a:endParaRPr lang="es-MX" dirty="0"/>
          </a:p>
          <a:p>
            <a:r>
              <a:rPr lang="es-MX" dirty="0"/>
              <a:t>Ayuda a conocer los factores de riesgo inherentes que pueden afectar la susceptibilidad a incorrecciones en las clases de transacciones, saldos contables e información a revelar.</a:t>
            </a:r>
          </a:p>
          <a:p>
            <a:pPr marL="0" indent="0">
              <a:buNone/>
            </a:pPr>
            <a:endParaRPr lang="es-MX" dirty="0"/>
          </a:p>
          <a:p>
            <a:pPr lvl="0"/>
            <a:r>
              <a:rPr lang="es-MX" dirty="0"/>
              <a:t>Ayuda a considerar con mayor profundidad la información contradictoria fundamentada en el propio conocimiento de cada miembro, acerca de la naturaleza y circunstancias de la entidad.</a:t>
            </a:r>
          </a:p>
          <a:p>
            <a:pPr marL="0" lvl="0" indent="0">
              <a:buNone/>
            </a:pPr>
            <a:endParaRPr lang="es-MX" dirty="0"/>
          </a:p>
          <a:p>
            <a:pPr lvl="0"/>
            <a:r>
              <a:rPr lang="es-MX" dirty="0"/>
              <a:t>Proporciona una base para que los miembros del equipo compartan nueva información, obtenida en el curso de la auditoría.</a:t>
            </a:r>
          </a:p>
        </p:txBody>
      </p:sp>
    </p:spTree>
    <p:extLst>
      <p:ext uri="{BB962C8B-B14F-4D97-AF65-F5344CB8AC3E}">
        <p14:creationId xmlns:p14="http://schemas.microsoft.com/office/powerpoint/2010/main" val="129434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527B2-4605-6215-2BB9-3E0B1C58CF32}"/>
              </a:ext>
            </a:extLst>
          </p:cNvPr>
          <p:cNvSpPr>
            <a:spLocks noGrp="1"/>
          </p:cNvSpPr>
          <p:nvPr>
            <p:ph type="title"/>
          </p:nvPr>
        </p:nvSpPr>
        <p:spPr/>
        <p:txBody>
          <a:bodyPr/>
          <a:lstStyle/>
          <a:p>
            <a:r>
              <a:rPr lang="es-MX" b="1" dirty="0"/>
              <a:t> </a:t>
            </a:r>
            <a:r>
              <a:rPr lang="es-MX" sz="4000" b="1" dirty="0">
                <a:solidFill>
                  <a:schemeClr val="accent1"/>
                </a:solidFill>
                <a:latin typeface="+mn-lt"/>
              </a:rPr>
              <a:t>AR: DISCUSIONES DEL EQUIPO DEL ENCARGO</a:t>
            </a:r>
            <a:endParaRPr lang="es-MX" dirty="0">
              <a:solidFill>
                <a:schemeClr val="accent1"/>
              </a:solidFill>
              <a:latin typeface="+mn-lt"/>
            </a:endParaRPr>
          </a:p>
        </p:txBody>
      </p:sp>
      <p:sp>
        <p:nvSpPr>
          <p:cNvPr id="3" name="Marcador de contenido 2">
            <a:extLst>
              <a:ext uri="{FF2B5EF4-FFF2-40B4-BE49-F238E27FC236}">
                <a16:creationId xmlns:a16="http://schemas.microsoft.com/office/drawing/2014/main" id="{C032C7E8-D946-A42C-6267-A0D58323384F}"/>
              </a:ext>
            </a:extLst>
          </p:cNvPr>
          <p:cNvSpPr>
            <a:spLocks noGrp="1"/>
          </p:cNvSpPr>
          <p:nvPr>
            <p:ph idx="1"/>
          </p:nvPr>
        </p:nvSpPr>
        <p:spPr/>
        <p:txBody>
          <a:bodyPr>
            <a:normAutofit fontScale="85000" lnSpcReduction="10000"/>
          </a:bodyPr>
          <a:lstStyle/>
          <a:p>
            <a:pPr marL="0" indent="0">
              <a:buNone/>
            </a:pPr>
            <a:r>
              <a:rPr lang="es-MX" dirty="0"/>
              <a:t>CUESTIONES A DISCUTIR:</a:t>
            </a:r>
          </a:p>
          <a:p>
            <a:pPr marL="0" indent="0">
              <a:buNone/>
            </a:pPr>
            <a:endParaRPr lang="es-MX" dirty="0"/>
          </a:p>
          <a:p>
            <a:pPr lvl="0"/>
            <a:r>
              <a:rPr lang="es-MX" dirty="0"/>
              <a:t>Cambios en los requerimientos de información financiera.</a:t>
            </a:r>
          </a:p>
          <a:p>
            <a:pPr marL="0" lvl="0" indent="0">
              <a:buNone/>
            </a:pPr>
            <a:endParaRPr lang="es-MX" dirty="0"/>
          </a:p>
          <a:p>
            <a:pPr lvl="0"/>
            <a:r>
              <a:rPr lang="es-MX" dirty="0"/>
              <a:t>Cambios en el entorno, la situación financiera o las actividades de la entidad.</a:t>
            </a:r>
          </a:p>
          <a:p>
            <a:pPr marL="0" lvl="0" indent="0">
              <a:buNone/>
            </a:pPr>
            <a:endParaRPr lang="es-MX" dirty="0"/>
          </a:p>
          <a:p>
            <a:pPr lvl="0"/>
            <a:r>
              <a:rPr lang="es-MX" dirty="0"/>
              <a:t>Implicaciones que hayan dificultado la obtención de evidencia en auditorías pasadas.</a:t>
            </a:r>
          </a:p>
          <a:p>
            <a:pPr marL="0" lvl="0" indent="0">
              <a:buNone/>
            </a:pPr>
            <a:endParaRPr lang="es-MX" dirty="0"/>
          </a:p>
          <a:p>
            <a:pPr lvl="0"/>
            <a:r>
              <a:rPr lang="es-MX" dirty="0"/>
              <a:t>Cuestiones complejas, incluidas aquellas que involucran un juicio significativo de la dirección en cuanto a qué información revelar. </a:t>
            </a:r>
          </a:p>
          <a:p>
            <a:pPr marL="0" indent="0">
              <a:buNone/>
            </a:pPr>
            <a:endParaRPr lang="es-MX" dirty="0"/>
          </a:p>
        </p:txBody>
      </p:sp>
    </p:spTree>
    <p:extLst>
      <p:ext uri="{BB962C8B-B14F-4D97-AF65-F5344CB8AC3E}">
        <p14:creationId xmlns:p14="http://schemas.microsoft.com/office/powerpoint/2010/main" val="212212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80270EB-F17D-F7AB-EF71-44FF4459AB64}"/>
              </a:ext>
            </a:extLst>
          </p:cNvPr>
          <p:cNvSpPr>
            <a:spLocks noGrp="1"/>
          </p:cNvSpPr>
          <p:nvPr>
            <p:ph idx="1"/>
          </p:nvPr>
        </p:nvSpPr>
        <p:spPr/>
        <p:txBody>
          <a:bodyPr/>
          <a:lstStyle/>
          <a:p>
            <a:pPr marL="0" indent="0">
              <a:buNone/>
            </a:pPr>
            <a:endParaRPr lang="es-MX" dirty="0">
              <a:effectLst/>
            </a:endParaRPr>
          </a:p>
          <a:p>
            <a:endParaRPr lang="es-MX" dirty="0"/>
          </a:p>
        </p:txBody>
      </p:sp>
      <p:grpSp>
        <p:nvGrpSpPr>
          <p:cNvPr id="10" name="Grupo 9">
            <a:extLst>
              <a:ext uri="{FF2B5EF4-FFF2-40B4-BE49-F238E27FC236}">
                <a16:creationId xmlns:a16="http://schemas.microsoft.com/office/drawing/2014/main" id="{BE538F60-9EE1-E2F5-88B4-BFB2C800EF4D}"/>
              </a:ext>
            </a:extLst>
          </p:cNvPr>
          <p:cNvGrpSpPr/>
          <p:nvPr/>
        </p:nvGrpSpPr>
        <p:grpSpPr>
          <a:xfrm>
            <a:off x="838200" y="2259218"/>
            <a:ext cx="10515600" cy="2339563"/>
            <a:chOff x="0" y="1476411"/>
            <a:chExt cx="10515600" cy="1398515"/>
          </a:xfrm>
        </p:grpSpPr>
        <p:sp>
          <p:nvSpPr>
            <p:cNvPr id="12" name="Rectángulo redondeado 11">
              <a:extLst>
                <a:ext uri="{FF2B5EF4-FFF2-40B4-BE49-F238E27FC236}">
                  <a16:creationId xmlns:a16="http://schemas.microsoft.com/office/drawing/2014/main" id="{CB31241D-AC7E-3126-DE96-C2BE541382EE}"/>
                </a:ext>
              </a:extLst>
            </p:cNvPr>
            <p:cNvSpPr/>
            <p:nvPr/>
          </p:nvSpPr>
          <p:spPr>
            <a:xfrm>
              <a:off x="0" y="1476411"/>
              <a:ext cx="10515600" cy="1398515"/>
            </a:xfrm>
            <a:prstGeom prst="roundRect">
              <a:avLst/>
            </a:prstGeom>
          </p:spPr>
          <p:style>
            <a:lnRef idx="2">
              <a:schemeClr val="lt1">
                <a:hueOff val="0"/>
                <a:satOff val="0"/>
                <a:lumOff val="0"/>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a:schemeClr val="lt1"/>
            </a:fontRef>
          </p:style>
        </p:sp>
        <p:sp>
          <p:nvSpPr>
            <p:cNvPr id="14" name="CuadroTexto 13">
              <a:extLst>
                <a:ext uri="{FF2B5EF4-FFF2-40B4-BE49-F238E27FC236}">
                  <a16:creationId xmlns:a16="http://schemas.microsoft.com/office/drawing/2014/main" id="{1DCAF95A-6A6D-A4AA-55EF-DE3D2AE8B75E}"/>
                </a:ext>
              </a:extLst>
            </p:cNvPr>
            <p:cNvSpPr txBox="1"/>
            <p:nvPr/>
          </p:nvSpPr>
          <p:spPr>
            <a:xfrm>
              <a:off x="68270" y="1544681"/>
              <a:ext cx="10379060" cy="12619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es-ES" sz="3200" b="1" kern="1200" dirty="0"/>
                <a:t>2. OBTENER CONOCIMIENTO DE LA ENTIDAD Y SU ENTORNO, EL MARCO DE INFORMACIÓN FINANCIERA APLICABLE Y EL SISTEMA DE CONTROL INTERNO DE LA ENTIDAD.</a:t>
              </a:r>
            </a:p>
          </p:txBody>
        </p:sp>
      </p:grpSp>
    </p:spTree>
    <p:extLst>
      <p:ext uri="{BB962C8B-B14F-4D97-AF65-F5344CB8AC3E}">
        <p14:creationId xmlns:p14="http://schemas.microsoft.com/office/powerpoint/2010/main" val="529056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B57C69-0A70-F59B-3481-95A4D39BF841}"/>
              </a:ext>
            </a:extLst>
          </p:cNvPr>
          <p:cNvSpPr>
            <a:spLocks noGrp="1"/>
          </p:cNvSpPr>
          <p:nvPr>
            <p:ph type="title"/>
          </p:nvPr>
        </p:nvSpPr>
        <p:spPr/>
        <p:txBody>
          <a:bodyPr>
            <a:normAutofit/>
          </a:bodyPr>
          <a:lstStyle/>
          <a:p>
            <a:r>
              <a:rPr lang="es-MX" b="1" dirty="0">
                <a:solidFill>
                  <a:srgbClr val="00B050"/>
                </a:solidFill>
                <a:latin typeface="+mn-lt"/>
              </a:rPr>
              <a:t>A) ESTRUCTURA ORGANIZACIONAL Y PROPIEDAD DE LA ENTIDAD</a:t>
            </a:r>
          </a:p>
        </p:txBody>
      </p:sp>
      <p:sp>
        <p:nvSpPr>
          <p:cNvPr id="3" name="Marcador de contenido 2">
            <a:extLst>
              <a:ext uri="{FF2B5EF4-FFF2-40B4-BE49-F238E27FC236}">
                <a16:creationId xmlns:a16="http://schemas.microsoft.com/office/drawing/2014/main" id="{07721E21-1CF3-0FD9-7B09-8E7BB99F805E}"/>
              </a:ext>
            </a:extLst>
          </p:cNvPr>
          <p:cNvSpPr>
            <a:spLocks noGrp="1"/>
          </p:cNvSpPr>
          <p:nvPr>
            <p:ph idx="1"/>
          </p:nvPr>
        </p:nvSpPr>
        <p:spPr/>
        <p:txBody>
          <a:bodyPr>
            <a:normAutofit lnSpcReduction="10000"/>
          </a:bodyPr>
          <a:lstStyle/>
          <a:p>
            <a:pPr marL="0" indent="0">
              <a:buNone/>
            </a:pPr>
            <a:r>
              <a:rPr lang="es-MX" dirty="0"/>
              <a:t>¿PARA QUÉ ES IMPORTANTE CONOCER ESTA INFORMACIÓN?</a:t>
            </a:r>
          </a:p>
          <a:p>
            <a:pPr marL="0" indent="0">
              <a:buNone/>
            </a:pPr>
            <a:endParaRPr lang="es-MX" dirty="0"/>
          </a:p>
          <a:p>
            <a:r>
              <a:rPr lang="es-MX" dirty="0"/>
              <a:t>Para entender la complejidad de la estructura de la entidad. </a:t>
            </a:r>
          </a:p>
          <a:p>
            <a:pPr marL="0" indent="0">
              <a:buNone/>
            </a:pPr>
            <a:endParaRPr lang="es-MX" dirty="0"/>
          </a:p>
          <a:p>
            <a:r>
              <a:rPr lang="es-MX" dirty="0"/>
              <a:t>Para entender las relaciones entre los propietarios y otras personas o entidades, incluidas las partes vinculadas. </a:t>
            </a:r>
          </a:p>
          <a:p>
            <a:endParaRPr lang="es-MX" dirty="0"/>
          </a:p>
          <a:p>
            <a:r>
              <a:rPr lang="es-MX" dirty="0"/>
              <a:t>Para determinar si las transacciones con partes vinculadas han sido identificadas, contabilizadas y reveladas adecuadamente en los estados financieros </a:t>
            </a:r>
          </a:p>
          <a:p>
            <a:pPr marL="0" indent="0">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317101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B57C69-0A70-F59B-3481-95A4D39BF841}"/>
              </a:ext>
            </a:extLst>
          </p:cNvPr>
          <p:cNvSpPr>
            <a:spLocks noGrp="1"/>
          </p:cNvSpPr>
          <p:nvPr>
            <p:ph type="title"/>
          </p:nvPr>
        </p:nvSpPr>
        <p:spPr/>
        <p:txBody>
          <a:bodyPr>
            <a:normAutofit/>
          </a:bodyPr>
          <a:lstStyle/>
          <a:p>
            <a:r>
              <a:rPr lang="es-MX" b="1" dirty="0">
                <a:solidFill>
                  <a:srgbClr val="00B050"/>
                </a:solidFill>
                <a:latin typeface="+mn-lt"/>
              </a:rPr>
              <a:t>A) ESTRUCTURA ORGANIZACIONAL Y PROPIEDAD DE LA ENTIDAD</a:t>
            </a:r>
          </a:p>
        </p:txBody>
      </p:sp>
      <p:sp>
        <p:nvSpPr>
          <p:cNvPr id="3" name="Marcador de contenido 2">
            <a:extLst>
              <a:ext uri="{FF2B5EF4-FFF2-40B4-BE49-F238E27FC236}">
                <a16:creationId xmlns:a16="http://schemas.microsoft.com/office/drawing/2014/main" id="{07721E21-1CF3-0FD9-7B09-8E7BB99F805E}"/>
              </a:ext>
            </a:extLst>
          </p:cNvPr>
          <p:cNvSpPr>
            <a:spLocks noGrp="1"/>
          </p:cNvSpPr>
          <p:nvPr>
            <p:ph idx="1"/>
          </p:nvPr>
        </p:nvSpPr>
        <p:spPr/>
        <p:txBody>
          <a:bodyPr>
            <a:normAutofit/>
          </a:bodyPr>
          <a:lstStyle/>
          <a:p>
            <a:pPr marL="0" indent="0">
              <a:buNone/>
            </a:pPr>
            <a:endParaRPr lang="es-MX" dirty="0"/>
          </a:p>
          <a:p>
            <a:pPr marL="0" indent="0">
              <a:buNone/>
            </a:pPr>
            <a:r>
              <a:rPr lang="es-MX" dirty="0"/>
              <a:t>¿PARA QUÉ ES IMPORTANTE CONOCER ESTA INFORMACIÓN?</a:t>
            </a:r>
          </a:p>
          <a:p>
            <a:pPr marL="0" indent="0">
              <a:buNone/>
            </a:pPr>
            <a:endParaRPr lang="es-MX" dirty="0"/>
          </a:p>
          <a:p>
            <a:pPr algn="just"/>
            <a:r>
              <a:rPr lang="es-MX" dirty="0"/>
              <a:t>La propiedad de una entidad del sector público puede no tener la misma relevancia que en el sector privado porque las decisiones relacionadas con la entidad pueden tomarse fuera de la entidad como resultado de procesos políticos. </a:t>
            </a:r>
          </a:p>
          <a:p>
            <a:pPr marL="0" indent="0" algn="just">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2268056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B57C69-0A70-F59B-3481-95A4D39BF841}"/>
              </a:ext>
            </a:extLst>
          </p:cNvPr>
          <p:cNvSpPr>
            <a:spLocks noGrp="1"/>
          </p:cNvSpPr>
          <p:nvPr>
            <p:ph type="title"/>
          </p:nvPr>
        </p:nvSpPr>
        <p:spPr/>
        <p:txBody>
          <a:bodyPr>
            <a:normAutofit/>
          </a:bodyPr>
          <a:lstStyle/>
          <a:p>
            <a:r>
              <a:rPr lang="es-MX" b="1" dirty="0">
                <a:solidFill>
                  <a:srgbClr val="00B050"/>
                </a:solidFill>
                <a:latin typeface="+mn-lt"/>
              </a:rPr>
              <a:t>PROCESOS DE GOBIERNO</a:t>
            </a:r>
          </a:p>
        </p:txBody>
      </p:sp>
      <p:sp>
        <p:nvSpPr>
          <p:cNvPr id="3" name="Marcador de contenido 2">
            <a:extLst>
              <a:ext uri="{FF2B5EF4-FFF2-40B4-BE49-F238E27FC236}">
                <a16:creationId xmlns:a16="http://schemas.microsoft.com/office/drawing/2014/main" id="{07721E21-1CF3-0FD9-7B09-8E7BB99F805E}"/>
              </a:ext>
            </a:extLst>
          </p:cNvPr>
          <p:cNvSpPr>
            <a:spLocks noGrp="1"/>
          </p:cNvSpPr>
          <p:nvPr>
            <p:ph idx="1"/>
          </p:nvPr>
        </p:nvSpPr>
        <p:spPr/>
        <p:txBody>
          <a:bodyPr>
            <a:normAutofit fontScale="77500" lnSpcReduction="20000"/>
          </a:bodyPr>
          <a:lstStyle/>
          <a:p>
            <a:pPr marL="0" indent="0">
              <a:buNone/>
            </a:pPr>
            <a:r>
              <a:rPr lang="es-MX" dirty="0"/>
              <a:t>EL AUDITOR DEBE CONOCER:</a:t>
            </a:r>
          </a:p>
          <a:p>
            <a:pPr marL="0" lvl="0" indent="0">
              <a:buNone/>
            </a:pPr>
            <a:endParaRPr lang="es-MX" dirty="0"/>
          </a:p>
          <a:p>
            <a:pPr lvl="0"/>
            <a:r>
              <a:rPr lang="es-MX" dirty="0"/>
              <a:t>Si alguno o todos los responsables del gobierno de la entidad participan en su dirección. </a:t>
            </a:r>
          </a:p>
          <a:p>
            <a:pPr marL="0" lvl="0" indent="0">
              <a:buNone/>
            </a:pPr>
            <a:endParaRPr lang="es-MX" dirty="0"/>
          </a:p>
          <a:p>
            <a:pPr lvl="0"/>
            <a:r>
              <a:rPr lang="es-MX" dirty="0"/>
              <a:t>Si los responsables del gobierno de la entidad ocupan puestos que son parte integrante de la estructura legal de una entidad, por ejemplo, como directores.</a:t>
            </a:r>
          </a:p>
          <a:p>
            <a:pPr marL="0" lvl="0" indent="0">
              <a:buNone/>
            </a:pPr>
            <a:r>
              <a:rPr lang="es-MX" dirty="0"/>
              <a:t> </a:t>
            </a:r>
          </a:p>
          <a:p>
            <a:pPr lvl="0"/>
            <a:r>
              <a:rPr lang="es-MX" dirty="0"/>
              <a:t>La existencia de subgrupos de responsables del gobierno de la entidad, tal como un comité de auditoría.</a:t>
            </a:r>
          </a:p>
          <a:p>
            <a:pPr marL="0" lvl="0" indent="0">
              <a:buNone/>
            </a:pPr>
            <a:endParaRPr lang="es-MX" dirty="0"/>
          </a:p>
          <a:p>
            <a:pPr lvl="0"/>
            <a:r>
              <a:rPr lang="es-MX" dirty="0"/>
              <a:t>Las responsabilidades de los funcionarios de gobierno de la entidad para la supervisión de la información financiera, incluida la aprobación de los estados financieros. </a:t>
            </a:r>
          </a:p>
          <a:p>
            <a:pPr marL="0" indent="0">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313666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80AFE9-0A2A-1DEE-BF18-519586297686}"/>
              </a:ext>
            </a:extLst>
          </p:cNvPr>
          <p:cNvSpPr>
            <a:spLocks noGrp="1"/>
          </p:cNvSpPr>
          <p:nvPr>
            <p:ph type="title"/>
          </p:nvPr>
        </p:nvSpPr>
        <p:spPr/>
        <p:txBody>
          <a:bodyPr/>
          <a:lstStyle/>
          <a:p>
            <a:r>
              <a:rPr lang="es-MX" b="1" dirty="0">
                <a:solidFill>
                  <a:srgbClr val="00B050"/>
                </a:solidFill>
                <a:latin typeface="+mn-lt"/>
              </a:rPr>
              <a:t>MODELO DE NEGOCIO DE LA ENTIDAD</a:t>
            </a:r>
          </a:p>
        </p:txBody>
      </p:sp>
      <p:sp>
        <p:nvSpPr>
          <p:cNvPr id="3" name="Marcador de contenido 2">
            <a:extLst>
              <a:ext uri="{FF2B5EF4-FFF2-40B4-BE49-F238E27FC236}">
                <a16:creationId xmlns:a16="http://schemas.microsoft.com/office/drawing/2014/main" id="{023BD52F-5710-5BB9-0093-9B09E88D0EEA}"/>
              </a:ext>
            </a:extLst>
          </p:cNvPr>
          <p:cNvSpPr>
            <a:spLocks noGrp="1"/>
          </p:cNvSpPr>
          <p:nvPr>
            <p:ph idx="1"/>
          </p:nvPr>
        </p:nvSpPr>
        <p:spPr/>
        <p:txBody>
          <a:bodyPr/>
          <a:lstStyle/>
          <a:p>
            <a:pPr marL="0" indent="0">
              <a:buNone/>
            </a:pPr>
            <a:r>
              <a:rPr lang="es-MX" dirty="0"/>
              <a:t>EL AUDITOR DEBE CONOCER:</a:t>
            </a:r>
          </a:p>
          <a:p>
            <a:pPr marL="0" indent="0">
              <a:buNone/>
            </a:pPr>
            <a:endParaRPr lang="es-MX" dirty="0"/>
          </a:p>
          <a:p>
            <a:r>
              <a:rPr lang="es-MX" dirty="0"/>
              <a:t>Los objetivos de la entidad, su estrategia y modelo de negocio.</a:t>
            </a:r>
          </a:p>
          <a:p>
            <a:pPr marL="0" indent="0">
              <a:buNone/>
            </a:pPr>
            <a:endParaRPr lang="es-MX" dirty="0"/>
          </a:p>
          <a:p>
            <a:r>
              <a:rPr lang="es-MX" dirty="0"/>
              <a:t>Los riesgos de negocio que toma y enfrenta la entidad.</a:t>
            </a:r>
          </a:p>
        </p:txBody>
      </p:sp>
    </p:spTree>
    <p:extLst>
      <p:ext uri="{BB962C8B-B14F-4D97-AF65-F5344CB8AC3E}">
        <p14:creationId xmlns:p14="http://schemas.microsoft.com/office/powerpoint/2010/main" val="3069329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3BD14-D0E2-FAE6-F742-83157F48B091}"/>
              </a:ext>
            </a:extLst>
          </p:cNvPr>
          <p:cNvSpPr>
            <a:spLocks noGrp="1"/>
          </p:cNvSpPr>
          <p:nvPr>
            <p:ph type="title"/>
          </p:nvPr>
        </p:nvSpPr>
        <p:spPr/>
        <p:txBody>
          <a:bodyPr/>
          <a:lstStyle/>
          <a:p>
            <a:r>
              <a:rPr lang="es-MX" b="1" dirty="0">
                <a:solidFill>
                  <a:srgbClr val="00B050"/>
                </a:solidFill>
                <a:latin typeface="+mn-lt"/>
              </a:rPr>
              <a:t>FACTORES SECTORIALES</a:t>
            </a:r>
          </a:p>
        </p:txBody>
      </p:sp>
      <p:sp>
        <p:nvSpPr>
          <p:cNvPr id="3" name="Marcador de contenido 2">
            <a:extLst>
              <a:ext uri="{FF2B5EF4-FFF2-40B4-BE49-F238E27FC236}">
                <a16:creationId xmlns:a16="http://schemas.microsoft.com/office/drawing/2014/main" id="{F626694C-B2BB-F9C7-BEE1-771A1062A1D8}"/>
              </a:ext>
            </a:extLst>
          </p:cNvPr>
          <p:cNvSpPr>
            <a:spLocks noGrp="1"/>
          </p:cNvSpPr>
          <p:nvPr>
            <p:ph idx="1"/>
          </p:nvPr>
        </p:nvSpPr>
        <p:spPr/>
        <p:txBody>
          <a:bodyPr>
            <a:normAutofit fontScale="70000" lnSpcReduction="20000"/>
          </a:bodyPr>
          <a:lstStyle/>
          <a:p>
            <a:pPr marL="0" indent="0" algn="just">
              <a:lnSpc>
                <a:spcPct val="120000"/>
              </a:lnSpc>
              <a:buNone/>
            </a:pPr>
            <a:r>
              <a:rPr lang="es-MX" b="1" dirty="0"/>
              <a:t>El sector en el que la entidad desarrolla su actividad puede dar lugar a riesgos específicos de incorrección material debidos a la naturaleza de los negocios o al grado de regulación. </a:t>
            </a:r>
          </a:p>
          <a:p>
            <a:pPr marL="0" indent="0" algn="just">
              <a:buNone/>
            </a:pPr>
            <a:endParaRPr lang="es-MX" dirty="0"/>
          </a:p>
          <a:p>
            <a:pPr marL="0" indent="0" algn="just">
              <a:buNone/>
            </a:pPr>
            <a:r>
              <a:rPr lang="es-MX" dirty="0"/>
              <a:t>EL AUDITOR DEBE CONOCER:</a:t>
            </a:r>
          </a:p>
          <a:p>
            <a:pPr marL="0" indent="0" algn="just">
              <a:buNone/>
            </a:pPr>
            <a:endParaRPr lang="es-MX" dirty="0"/>
          </a:p>
          <a:p>
            <a:r>
              <a:rPr lang="es-MX" dirty="0"/>
              <a:t>El mercado y la competencia, incluida la demanda, la capacidad y la competencia en precios.</a:t>
            </a:r>
          </a:p>
          <a:p>
            <a:pPr marL="0" indent="0">
              <a:buNone/>
            </a:pPr>
            <a:endParaRPr lang="es-MX" dirty="0"/>
          </a:p>
          <a:p>
            <a:r>
              <a:rPr lang="es-MX" dirty="0"/>
              <a:t>Actividad cíclica o estacional.</a:t>
            </a:r>
          </a:p>
          <a:p>
            <a:pPr marL="0" indent="0">
              <a:buNone/>
            </a:pPr>
            <a:endParaRPr lang="es-MX" dirty="0"/>
          </a:p>
          <a:p>
            <a:r>
              <a:rPr lang="es-MX" dirty="0"/>
              <a:t>Tecnología productiva relativa a los productos de la entidad.</a:t>
            </a:r>
          </a:p>
          <a:p>
            <a:pPr marL="0" indent="0">
              <a:buNone/>
            </a:pPr>
            <a:endParaRPr lang="es-MX" dirty="0"/>
          </a:p>
          <a:p>
            <a:r>
              <a:rPr lang="es-MX" dirty="0"/>
              <a:t>Disponibilidad y costo de la energía. </a:t>
            </a:r>
          </a:p>
          <a:p>
            <a:endParaRPr lang="es-MX" dirty="0"/>
          </a:p>
          <a:p>
            <a:endParaRPr lang="es-MX" dirty="0"/>
          </a:p>
        </p:txBody>
      </p:sp>
    </p:spTree>
    <p:extLst>
      <p:ext uri="{BB962C8B-B14F-4D97-AF65-F5344CB8AC3E}">
        <p14:creationId xmlns:p14="http://schemas.microsoft.com/office/powerpoint/2010/main" val="2536114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3BD14-D0E2-FAE6-F742-83157F48B091}"/>
              </a:ext>
            </a:extLst>
          </p:cNvPr>
          <p:cNvSpPr>
            <a:spLocks noGrp="1"/>
          </p:cNvSpPr>
          <p:nvPr>
            <p:ph type="title"/>
          </p:nvPr>
        </p:nvSpPr>
        <p:spPr/>
        <p:txBody>
          <a:bodyPr/>
          <a:lstStyle/>
          <a:p>
            <a:r>
              <a:rPr lang="es-MX" b="1" dirty="0">
                <a:solidFill>
                  <a:srgbClr val="00B050"/>
                </a:solidFill>
                <a:latin typeface="+mn-lt"/>
              </a:rPr>
              <a:t>FACTORES NORMATIVOS</a:t>
            </a:r>
          </a:p>
        </p:txBody>
      </p:sp>
      <p:sp>
        <p:nvSpPr>
          <p:cNvPr id="3" name="Marcador de contenido 2">
            <a:extLst>
              <a:ext uri="{FF2B5EF4-FFF2-40B4-BE49-F238E27FC236}">
                <a16:creationId xmlns:a16="http://schemas.microsoft.com/office/drawing/2014/main" id="{F626694C-B2BB-F9C7-BEE1-771A1062A1D8}"/>
              </a:ext>
            </a:extLst>
          </p:cNvPr>
          <p:cNvSpPr>
            <a:spLocks noGrp="1"/>
          </p:cNvSpPr>
          <p:nvPr>
            <p:ph idx="1"/>
          </p:nvPr>
        </p:nvSpPr>
        <p:spPr/>
        <p:txBody>
          <a:bodyPr>
            <a:normAutofit fontScale="85000" lnSpcReduction="20000"/>
          </a:bodyPr>
          <a:lstStyle/>
          <a:p>
            <a:pPr marL="0" indent="0" algn="just">
              <a:buNone/>
            </a:pPr>
            <a:r>
              <a:rPr lang="es-MX" dirty="0"/>
              <a:t>EL AUDITOR DEBE CONOCER:</a:t>
            </a:r>
          </a:p>
          <a:p>
            <a:pPr marL="0" indent="0" algn="just">
              <a:buNone/>
            </a:pPr>
            <a:endParaRPr lang="es-MX" dirty="0"/>
          </a:p>
          <a:p>
            <a:pPr lvl="0"/>
            <a:r>
              <a:rPr lang="es-MX" dirty="0"/>
              <a:t>El marco regulatorio para una industria regulada.</a:t>
            </a:r>
          </a:p>
          <a:p>
            <a:pPr marL="0" lvl="0" indent="0">
              <a:buNone/>
            </a:pPr>
            <a:endParaRPr lang="es-MX" dirty="0"/>
          </a:p>
          <a:p>
            <a:pPr lvl="0"/>
            <a:r>
              <a:rPr lang="es-MX" dirty="0"/>
              <a:t>La legislación y regulación que afectan significativamente las operaciones de la entidad.</a:t>
            </a:r>
          </a:p>
          <a:p>
            <a:pPr lvl="0"/>
            <a:endParaRPr lang="es-MX" dirty="0"/>
          </a:p>
          <a:p>
            <a:pPr lvl="0"/>
            <a:r>
              <a:rPr lang="es-MX" dirty="0"/>
              <a:t>Legislación y normativa tributaria. </a:t>
            </a:r>
          </a:p>
          <a:p>
            <a:pPr marL="0" lvl="0" indent="0">
              <a:buNone/>
            </a:pPr>
            <a:endParaRPr lang="es-MX" dirty="0"/>
          </a:p>
          <a:p>
            <a:pPr lvl="0"/>
            <a:r>
              <a:rPr lang="es-MX" dirty="0"/>
              <a:t>Políticas gubernamentales que afecten en la actualidad al desarrollo de la actividad de la entidad, tales como política monetaria, incluidos los controles de cambio, política fiscal, incentivos financieros.</a:t>
            </a:r>
          </a:p>
          <a:p>
            <a:endParaRPr lang="es-MX" dirty="0"/>
          </a:p>
          <a:p>
            <a:endParaRPr lang="es-MX" dirty="0"/>
          </a:p>
        </p:txBody>
      </p:sp>
    </p:spTree>
    <p:extLst>
      <p:ext uri="{BB962C8B-B14F-4D97-AF65-F5344CB8AC3E}">
        <p14:creationId xmlns:p14="http://schemas.microsoft.com/office/powerpoint/2010/main" val="304111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38D4246-FD72-2D3B-C0A9-7779DD5EEF7A}"/>
              </a:ext>
            </a:extLst>
          </p:cNvPr>
          <p:cNvSpPr>
            <a:spLocks noGrp="1"/>
          </p:cNvSpPr>
          <p:nvPr>
            <p:ph type="title"/>
          </p:nvPr>
        </p:nvSpPr>
        <p:spPr>
          <a:xfrm>
            <a:off x="838200" y="556995"/>
            <a:ext cx="10515600" cy="1133693"/>
          </a:xfrm>
        </p:spPr>
        <p:txBody>
          <a:bodyPr>
            <a:normAutofit/>
          </a:bodyPr>
          <a:lstStyle/>
          <a:p>
            <a:r>
              <a:rPr lang="es-MX" sz="5200" b="1" dirty="0">
                <a:latin typeface="+mn-lt"/>
              </a:rPr>
              <a:t>REQUERIMIENTOS</a:t>
            </a:r>
          </a:p>
        </p:txBody>
      </p:sp>
      <p:graphicFrame>
        <p:nvGraphicFramePr>
          <p:cNvPr id="5" name="Marcador de contenido 4">
            <a:extLst>
              <a:ext uri="{FF2B5EF4-FFF2-40B4-BE49-F238E27FC236}">
                <a16:creationId xmlns:a16="http://schemas.microsoft.com/office/drawing/2014/main" id="{9B33A023-0A49-1DD5-A6D4-380086A3335D}"/>
              </a:ext>
            </a:extLst>
          </p:cNvPr>
          <p:cNvGraphicFramePr>
            <a:graphicFrameLocks noGrp="1"/>
          </p:cNvGraphicFramePr>
          <p:nvPr>
            <p:ph idx="1"/>
            <p:extLst>
              <p:ext uri="{D42A27DB-BD31-4B8C-83A1-F6EECF244321}">
                <p14:modId xmlns:p14="http://schemas.microsoft.com/office/powerpoint/2010/main" val="27513826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7384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19A311-60C3-BC49-FEC3-A050BB3E59C0}"/>
              </a:ext>
            </a:extLst>
          </p:cNvPr>
          <p:cNvSpPr>
            <a:spLocks noGrp="1"/>
          </p:cNvSpPr>
          <p:nvPr>
            <p:ph type="title"/>
          </p:nvPr>
        </p:nvSpPr>
        <p:spPr/>
        <p:txBody>
          <a:bodyPr>
            <a:normAutofit/>
          </a:bodyPr>
          <a:lstStyle/>
          <a:p>
            <a:r>
              <a:rPr lang="es-MX" sz="4000" b="1" dirty="0">
                <a:solidFill>
                  <a:srgbClr val="00B050"/>
                </a:solidFill>
                <a:latin typeface="+mn-lt"/>
              </a:rPr>
              <a:t>MEDICIONES UTILIZADAS POR LA DIRECCIÓN</a:t>
            </a:r>
          </a:p>
        </p:txBody>
      </p:sp>
      <p:sp>
        <p:nvSpPr>
          <p:cNvPr id="3" name="Marcador de contenido 2">
            <a:extLst>
              <a:ext uri="{FF2B5EF4-FFF2-40B4-BE49-F238E27FC236}">
                <a16:creationId xmlns:a16="http://schemas.microsoft.com/office/drawing/2014/main" id="{C9CC6643-570E-87B0-F715-7D11622E24E1}"/>
              </a:ext>
            </a:extLst>
          </p:cNvPr>
          <p:cNvSpPr>
            <a:spLocks noGrp="1"/>
          </p:cNvSpPr>
          <p:nvPr>
            <p:ph idx="1"/>
          </p:nvPr>
        </p:nvSpPr>
        <p:spPr/>
        <p:txBody>
          <a:bodyPr>
            <a:normAutofit fontScale="92500" lnSpcReduction="10000"/>
          </a:bodyPr>
          <a:lstStyle/>
          <a:p>
            <a:pPr marL="0" indent="0">
              <a:buNone/>
            </a:pPr>
            <a:r>
              <a:rPr lang="es-MX" b="1" dirty="0"/>
              <a:t>La medición y revisión del desempeño tiene como finalidad comprobar si cumple los objetivos fijados por la dirección (o por terceros). </a:t>
            </a:r>
          </a:p>
          <a:p>
            <a:pPr marL="0" indent="0">
              <a:buNone/>
            </a:pPr>
            <a:endParaRPr lang="es-MX" dirty="0"/>
          </a:p>
          <a:p>
            <a:r>
              <a:rPr lang="es-MX" dirty="0"/>
              <a:t>Indicadores clave de resultados (financieros y no financieros), así como ratios, tendencias y estadísticas de operaciones claves. </a:t>
            </a:r>
          </a:p>
          <a:p>
            <a:endParaRPr lang="es-MX" dirty="0"/>
          </a:p>
          <a:p>
            <a:r>
              <a:rPr lang="es-MX" dirty="0"/>
              <a:t>Análisis comparativo del resultado financiero entre periodos.</a:t>
            </a:r>
          </a:p>
          <a:p>
            <a:pPr marL="0" indent="0">
              <a:buNone/>
            </a:pPr>
            <a:endParaRPr lang="es-MX" dirty="0"/>
          </a:p>
          <a:p>
            <a:r>
              <a:rPr lang="es-MX" dirty="0"/>
              <a:t>Presupuestos, pronósticos, análisis de desviaciones, información por segmentos, así como informes de resultados por divisiones, departamentos u otros niveles.</a:t>
            </a:r>
          </a:p>
          <a:p>
            <a:pPr marL="0" indent="0">
              <a:buNone/>
            </a:pPr>
            <a:endParaRPr lang="es-MX" dirty="0"/>
          </a:p>
          <a:p>
            <a:endParaRPr lang="es-MX" dirty="0"/>
          </a:p>
        </p:txBody>
      </p:sp>
    </p:spTree>
    <p:extLst>
      <p:ext uri="{BB962C8B-B14F-4D97-AF65-F5344CB8AC3E}">
        <p14:creationId xmlns:p14="http://schemas.microsoft.com/office/powerpoint/2010/main" val="327451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34947B-878C-DCBB-2121-22848160B5BD}"/>
              </a:ext>
            </a:extLst>
          </p:cNvPr>
          <p:cNvSpPr>
            <a:spLocks noGrp="1"/>
          </p:cNvSpPr>
          <p:nvPr>
            <p:ph type="title"/>
          </p:nvPr>
        </p:nvSpPr>
        <p:spPr/>
        <p:txBody>
          <a:bodyPr>
            <a:normAutofit/>
          </a:bodyPr>
          <a:lstStyle/>
          <a:p>
            <a:r>
              <a:rPr lang="es-MX" sz="3600" b="1" dirty="0">
                <a:solidFill>
                  <a:srgbClr val="00B050"/>
                </a:solidFill>
                <a:latin typeface="+mn-lt"/>
              </a:rPr>
              <a:t>B) MARCO DE INFORMACIÓN FINANCIERA APLICABLE</a:t>
            </a:r>
            <a:endParaRPr lang="es-MX" sz="3600" dirty="0">
              <a:solidFill>
                <a:srgbClr val="00B050"/>
              </a:solidFill>
              <a:latin typeface="+mn-lt"/>
            </a:endParaRPr>
          </a:p>
        </p:txBody>
      </p:sp>
      <p:sp>
        <p:nvSpPr>
          <p:cNvPr id="3" name="Marcador de contenido 2">
            <a:extLst>
              <a:ext uri="{FF2B5EF4-FFF2-40B4-BE49-F238E27FC236}">
                <a16:creationId xmlns:a16="http://schemas.microsoft.com/office/drawing/2014/main" id="{41E5ACBF-CD35-4779-80E2-C1BA5A02BCD0}"/>
              </a:ext>
            </a:extLst>
          </p:cNvPr>
          <p:cNvSpPr>
            <a:spLocks noGrp="1"/>
          </p:cNvSpPr>
          <p:nvPr>
            <p:ph idx="1"/>
          </p:nvPr>
        </p:nvSpPr>
        <p:spPr/>
        <p:txBody>
          <a:bodyPr/>
          <a:lstStyle/>
          <a:p>
            <a:pPr marL="0" indent="0">
              <a:buNone/>
            </a:pPr>
            <a:r>
              <a:rPr lang="es-MX" b="1" dirty="0"/>
              <a:t>Las prácticas de información financiera de la entidad, en términos del marco de información financiera aplicable.</a:t>
            </a:r>
          </a:p>
          <a:p>
            <a:pPr marL="0" indent="0">
              <a:buNone/>
            </a:pPr>
            <a:endParaRPr lang="es-MX" dirty="0"/>
          </a:p>
          <a:p>
            <a:pPr lvl="0"/>
            <a:r>
              <a:rPr lang="es-MX" dirty="0"/>
              <a:t>Principios contables y prácticas especificas.</a:t>
            </a:r>
          </a:p>
          <a:p>
            <a:pPr lvl="0"/>
            <a:r>
              <a:rPr lang="es-MX" dirty="0"/>
              <a:t>Ingresos</a:t>
            </a:r>
          </a:p>
          <a:p>
            <a:pPr lvl="0"/>
            <a:r>
              <a:rPr lang="es-MX" dirty="0"/>
              <a:t>Contabilización de instrumentos financieros.</a:t>
            </a:r>
          </a:p>
          <a:p>
            <a:pPr lvl="0"/>
            <a:r>
              <a:rPr lang="es-MX" dirty="0"/>
              <a:t>Activos y pasivos.</a:t>
            </a:r>
          </a:p>
          <a:p>
            <a:pPr lvl="0"/>
            <a:r>
              <a:rPr lang="es-MX" dirty="0"/>
              <a:t>Contabilización de transacciones inusuales.</a:t>
            </a:r>
          </a:p>
          <a:p>
            <a:endParaRPr lang="es-MX" dirty="0"/>
          </a:p>
        </p:txBody>
      </p:sp>
    </p:spTree>
    <p:extLst>
      <p:ext uri="{BB962C8B-B14F-4D97-AF65-F5344CB8AC3E}">
        <p14:creationId xmlns:p14="http://schemas.microsoft.com/office/powerpoint/2010/main" val="640526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34947B-878C-DCBB-2121-22848160B5BD}"/>
              </a:ext>
            </a:extLst>
          </p:cNvPr>
          <p:cNvSpPr>
            <a:spLocks noGrp="1"/>
          </p:cNvSpPr>
          <p:nvPr>
            <p:ph type="title"/>
          </p:nvPr>
        </p:nvSpPr>
        <p:spPr/>
        <p:txBody>
          <a:bodyPr>
            <a:normAutofit/>
          </a:bodyPr>
          <a:lstStyle/>
          <a:p>
            <a:r>
              <a:rPr lang="es-MX" sz="3600" b="1" dirty="0">
                <a:solidFill>
                  <a:srgbClr val="00B050"/>
                </a:solidFill>
                <a:latin typeface="+mn-lt"/>
              </a:rPr>
              <a:t>B) MARCO DE INFORMACIÓN FINANCIERA APLICABLE</a:t>
            </a:r>
            <a:endParaRPr lang="es-MX" sz="3600" dirty="0">
              <a:solidFill>
                <a:srgbClr val="00B050"/>
              </a:solidFill>
              <a:latin typeface="+mn-lt"/>
            </a:endParaRPr>
          </a:p>
        </p:txBody>
      </p:sp>
      <p:sp>
        <p:nvSpPr>
          <p:cNvPr id="3" name="Marcador de contenido 2">
            <a:extLst>
              <a:ext uri="{FF2B5EF4-FFF2-40B4-BE49-F238E27FC236}">
                <a16:creationId xmlns:a16="http://schemas.microsoft.com/office/drawing/2014/main" id="{41E5ACBF-CD35-4779-80E2-C1BA5A02BCD0}"/>
              </a:ext>
            </a:extLst>
          </p:cNvPr>
          <p:cNvSpPr>
            <a:spLocks noGrp="1"/>
          </p:cNvSpPr>
          <p:nvPr>
            <p:ph idx="1"/>
          </p:nvPr>
        </p:nvSpPr>
        <p:spPr/>
        <p:txBody>
          <a:bodyPr>
            <a:normAutofit fontScale="92500" lnSpcReduction="20000"/>
          </a:bodyPr>
          <a:lstStyle/>
          <a:p>
            <a:pPr marL="0" indent="0">
              <a:buNone/>
            </a:pPr>
            <a:r>
              <a:rPr lang="es-MX" b="1" dirty="0"/>
              <a:t>El conocimiento de la selección y aplicación de las políticas contables por parte de la entidad.</a:t>
            </a:r>
          </a:p>
          <a:p>
            <a:pPr marL="0" indent="0">
              <a:buNone/>
            </a:pPr>
            <a:endParaRPr lang="es-MX" dirty="0"/>
          </a:p>
          <a:p>
            <a:pPr lvl="0"/>
            <a:r>
              <a:rPr lang="es-MX" dirty="0"/>
              <a:t>Los métodos que utiliza la entidad para reconocer, medir, presentar y revelar transacciones inusuales. </a:t>
            </a:r>
          </a:p>
          <a:p>
            <a:pPr lvl="0"/>
            <a:endParaRPr lang="es-MX" dirty="0"/>
          </a:p>
          <a:p>
            <a:pPr lvl="0"/>
            <a:r>
              <a:rPr lang="es-MX" dirty="0"/>
              <a:t>Cambios en el marco de información financiera aplicable o reformas fiscales que puedan requerir un cambio en las políticas contables de la entidad.</a:t>
            </a:r>
          </a:p>
          <a:p>
            <a:pPr marL="0" lvl="0" indent="0">
              <a:buNone/>
            </a:pPr>
            <a:endParaRPr lang="es-MX" dirty="0"/>
          </a:p>
          <a:p>
            <a:pPr lvl="0"/>
            <a:r>
              <a:rPr lang="es-MX" dirty="0"/>
              <a:t>Normas de información financiera, disposiciones legales y reglamentarias que sean nuevas para la entidad.</a:t>
            </a:r>
          </a:p>
          <a:p>
            <a:endParaRPr lang="es-MX" dirty="0"/>
          </a:p>
        </p:txBody>
      </p:sp>
    </p:spTree>
    <p:extLst>
      <p:ext uri="{BB962C8B-B14F-4D97-AF65-F5344CB8AC3E}">
        <p14:creationId xmlns:p14="http://schemas.microsoft.com/office/powerpoint/2010/main" val="4012476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886443-F9B0-0C9B-32D5-F929F4F1E5E9}"/>
              </a:ext>
            </a:extLst>
          </p:cNvPr>
          <p:cNvSpPr>
            <a:spLocks noGrp="1"/>
          </p:cNvSpPr>
          <p:nvPr>
            <p:ph type="title"/>
          </p:nvPr>
        </p:nvSpPr>
        <p:spPr/>
        <p:txBody>
          <a:bodyPr>
            <a:normAutofit fontScale="90000"/>
          </a:bodyPr>
          <a:lstStyle/>
          <a:p>
            <a:r>
              <a:rPr lang="es-MX" b="1" dirty="0">
                <a:solidFill>
                  <a:srgbClr val="00B050"/>
                </a:solidFill>
                <a:latin typeface="+mn-lt"/>
              </a:rPr>
              <a:t>C) CÓMO LOS FACTORES DE RIESGO INHERENTES AFECTAN CON FUNDAMENTO EN A) Y B).</a:t>
            </a:r>
            <a:endParaRPr lang="es-MX" dirty="0">
              <a:solidFill>
                <a:srgbClr val="00B050"/>
              </a:solidFill>
              <a:latin typeface="+mn-lt"/>
            </a:endParaRPr>
          </a:p>
        </p:txBody>
      </p:sp>
      <p:sp>
        <p:nvSpPr>
          <p:cNvPr id="3" name="Marcador de contenido 2">
            <a:extLst>
              <a:ext uri="{FF2B5EF4-FFF2-40B4-BE49-F238E27FC236}">
                <a16:creationId xmlns:a16="http://schemas.microsoft.com/office/drawing/2014/main" id="{792EDAC3-1DD8-72F9-CF61-8BE0BF90808D}"/>
              </a:ext>
            </a:extLst>
          </p:cNvPr>
          <p:cNvSpPr>
            <a:spLocks noGrp="1"/>
          </p:cNvSpPr>
          <p:nvPr>
            <p:ph idx="1"/>
          </p:nvPr>
        </p:nvSpPr>
        <p:spPr/>
        <p:txBody>
          <a:bodyPr>
            <a:normAutofit/>
          </a:bodyPr>
          <a:lstStyle/>
          <a:p>
            <a:pPr algn="just"/>
            <a:endParaRPr lang="es-MX" dirty="0"/>
          </a:p>
          <a:p>
            <a:pPr algn="just"/>
            <a:r>
              <a:rPr lang="es-MX" dirty="0"/>
              <a:t>Ayudan a identificar hechos o condiciones, cuyas características pueden afectar la susceptibilidad de las afirmaciones.</a:t>
            </a:r>
          </a:p>
          <a:p>
            <a:pPr marL="0" indent="0" algn="just">
              <a:buNone/>
            </a:pPr>
            <a:endParaRPr lang="es-MX" dirty="0"/>
          </a:p>
          <a:p>
            <a:pPr algn="just"/>
            <a:r>
              <a:rPr lang="es-MX" dirty="0"/>
              <a:t>El grado de susceptibilidad a la incorrección que surge de la complejidad o subjetividad, a menudo está estrechamente relacionado con el grado en que están sujetas a cambios o a incertidumbre. </a:t>
            </a:r>
          </a:p>
          <a:p>
            <a:endParaRPr lang="es-MX" dirty="0"/>
          </a:p>
        </p:txBody>
      </p:sp>
    </p:spTree>
    <p:extLst>
      <p:ext uri="{BB962C8B-B14F-4D97-AF65-F5344CB8AC3E}">
        <p14:creationId xmlns:p14="http://schemas.microsoft.com/office/powerpoint/2010/main" val="420264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180270EB-F17D-F7AB-EF71-44FF4459AB64}"/>
              </a:ext>
            </a:extLst>
          </p:cNvPr>
          <p:cNvSpPr>
            <a:spLocks noGrp="1"/>
          </p:cNvSpPr>
          <p:nvPr>
            <p:ph idx="1"/>
          </p:nvPr>
        </p:nvSpPr>
        <p:spPr/>
        <p:txBody>
          <a:bodyPr/>
          <a:lstStyle/>
          <a:p>
            <a:pPr marL="0" indent="0">
              <a:buNone/>
            </a:pPr>
            <a:endParaRPr lang="es-MX" dirty="0">
              <a:effectLst/>
            </a:endParaRPr>
          </a:p>
          <a:p>
            <a:endParaRPr lang="es-MX"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a 3">
            <a:extLst>
              <a:ext uri="{FF2B5EF4-FFF2-40B4-BE49-F238E27FC236}">
                <a16:creationId xmlns:a16="http://schemas.microsoft.com/office/drawing/2014/main" id="{6B37894A-F9AA-A6A0-87DD-4FC5541E770E}"/>
              </a:ext>
            </a:extLst>
          </p:cNvPr>
          <p:cNvGraphicFramePr/>
          <p:nvPr>
            <p:extLst>
              <p:ext uri="{D42A27DB-BD31-4B8C-83A1-F6EECF244321}">
                <p14:modId xmlns:p14="http://schemas.microsoft.com/office/powerpoint/2010/main" val="2833957969"/>
              </p:ext>
            </p:extLst>
          </p:nvPr>
        </p:nvGraphicFramePr>
        <p:xfrm>
          <a:off x="643467" y="713128"/>
          <a:ext cx="10905066" cy="5463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440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6F6C21-26BA-BD71-CED9-DFE863F66A0C}"/>
              </a:ext>
            </a:extLst>
          </p:cNvPr>
          <p:cNvSpPr>
            <a:spLocks noGrp="1"/>
          </p:cNvSpPr>
          <p:nvPr>
            <p:ph type="title"/>
          </p:nvPr>
        </p:nvSpPr>
        <p:spPr/>
        <p:txBody>
          <a:bodyPr>
            <a:normAutofit fontScale="90000"/>
          </a:bodyPr>
          <a:lstStyle/>
          <a:p>
            <a:r>
              <a:rPr lang="es-MX" sz="3600" b="1" dirty="0">
                <a:solidFill>
                  <a:schemeClr val="accent1"/>
                </a:solidFill>
                <a:latin typeface="+mn-lt"/>
              </a:rPr>
              <a:t>PVR: INDAGACIONES ANTE LA DIRECCIÓN Y ANTE OTRAS PERSONAS DE LA ENTIDAD.</a:t>
            </a:r>
            <a:br>
              <a:rPr lang="es-MX" dirty="0"/>
            </a:br>
            <a:endParaRPr lang="es-MX" dirty="0"/>
          </a:p>
        </p:txBody>
      </p:sp>
      <p:sp>
        <p:nvSpPr>
          <p:cNvPr id="3" name="Marcador de contenido 2">
            <a:extLst>
              <a:ext uri="{FF2B5EF4-FFF2-40B4-BE49-F238E27FC236}">
                <a16:creationId xmlns:a16="http://schemas.microsoft.com/office/drawing/2014/main" id="{8C459186-91A0-E6DD-437C-0EFBDED00528}"/>
              </a:ext>
            </a:extLst>
          </p:cNvPr>
          <p:cNvSpPr>
            <a:spLocks noGrp="1"/>
          </p:cNvSpPr>
          <p:nvPr>
            <p:ph idx="1"/>
          </p:nvPr>
        </p:nvSpPr>
        <p:spPr/>
        <p:txBody>
          <a:bodyPr>
            <a:normAutofit fontScale="85000" lnSpcReduction="20000"/>
          </a:bodyPr>
          <a:lstStyle/>
          <a:p>
            <a:pPr marL="0" indent="0" algn="just">
              <a:buNone/>
            </a:pPr>
            <a:r>
              <a:rPr lang="es-MX" dirty="0"/>
              <a:t>Las indagaciones a la dirección y a los encargados de la información financiera y a otras personas adecuadas dentro de la entidad y otros empleados con diferentes niveles de autoridad pueden ofrecer al auditor diferentes perspectivas al identificar y valorar los riesgos de incorrección material. </a:t>
            </a:r>
          </a:p>
          <a:p>
            <a:pPr marL="0" indent="0">
              <a:buNone/>
            </a:pPr>
            <a:endParaRPr lang="es-MX" dirty="0"/>
          </a:p>
          <a:p>
            <a:pPr marL="0" indent="0">
              <a:buNone/>
            </a:pPr>
            <a:r>
              <a:rPr lang="es-MX" dirty="0"/>
              <a:t>CONSIDERACIONES ESPECÍFICAS PARA ENTIDADES DEL SECTOR PÚBLICO.</a:t>
            </a:r>
          </a:p>
          <a:p>
            <a:pPr marL="0" indent="0">
              <a:buNone/>
            </a:pPr>
            <a:endParaRPr lang="es-MX" sz="1200" u="sng" dirty="0"/>
          </a:p>
          <a:p>
            <a:pPr algn="just"/>
            <a:r>
              <a:rPr lang="es-MX" dirty="0"/>
              <a:t>Si la entidad cuenta con una función de auditoría interna, el auditor puede apoyarse de las personas que la integran para conocer la entidad durante la valoración de riesgos.</a:t>
            </a:r>
          </a:p>
          <a:p>
            <a:pPr marL="0" indent="0" algn="just">
              <a:buNone/>
            </a:pPr>
            <a:endParaRPr lang="es-MX" dirty="0"/>
          </a:p>
          <a:p>
            <a:pPr algn="just"/>
            <a:r>
              <a:rPr lang="es-MX" dirty="0"/>
              <a:t>Existen responsabilidades adicionales en relación con el control interno y con el cumplimiento de las disposiciones legales y reglamentarias aplicables.</a:t>
            </a:r>
          </a:p>
          <a:p>
            <a:endParaRPr lang="es-MX" dirty="0"/>
          </a:p>
        </p:txBody>
      </p:sp>
    </p:spTree>
    <p:extLst>
      <p:ext uri="{BB962C8B-B14F-4D97-AF65-F5344CB8AC3E}">
        <p14:creationId xmlns:p14="http://schemas.microsoft.com/office/powerpoint/2010/main" val="398681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7A91A-9412-CF4B-0FF7-11E92C128D20}"/>
              </a:ext>
            </a:extLst>
          </p:cNvPr>
          <p:cNvSpPr>
            <a:spLocks noGrp="1"/>
          </p:cNvSpPr>
          <p:nvPr>
            <p:ph type="title"/>
          </p:nvPr>
        </p:nvSpPr>
        <p:spPr/>
        <p:txBody>
          <a:bodyPr/>
          <a:lstStyle/>
          <a:p>
            <a:r>
              <a:rPr lang="es-MX" b="1" dirty="0">
                <a:solidFill>
                  <a:schemeClr val="accent1"/>
                </a:solidFill>
                <a:latin typeface="+mn-lt"/>
              </a:rPr>
              <a:t>PVR: PROCEDIMIENTOS ANALÍTICOS</a:t>
            </a:r>
          </a:p>
        </p:txBody>
      </p:sp>
      <p:sp>
        <p:nvSpPr>
          <p:cNvPr id="3" name="Marcador de contenido 2">
            <a:extLst>
              <a:ext uri="{FF2B5EF4-FFF2-40B4-BE49-F238E27FC236}">
                <a16:creationId xmlns:a16="http://schemas.microsoft.com/office/drawing/2014/main" id="{DFE5658D-EF55-2157-EDC5-8D462FDCB884}"/>
              </a:ext>
            </a:extLst>
          </p:cNvPr>
          <p:cNvSpPr>
            <a:spLocks noGrp="1"/>
          </p:cNvSpPr>
          <p:nvPr>
            <p:ph idx="1"/>
          </p:nvPr>
        </p:nvSpPr>
        <p:spPr/>
        <p:txBody>
          <a:bodyPr>
            <a:normAutofit fontScale="70000" lnSpcReduction="20000"/>
          </a:bodyPr>
          <a:lstStyle/>
          <a:p>
            <a:pPr marL="0" indent="0">
              <a:buNone/>
            </a:pPr>
            <a:r>
              <a:rPr lang="es-MX" dirty="0"/>
              <a:t>¿PARA QUÉ SIRVEN?</a:t>
            </a:r>
          </a:p>
          <a:p>
            <a:pPr marL="0" indent="0">
              <a:buNone/>
            </a:pPr>
            <a:endParaRPr lang="es-MX" dirty="0"/>
          </a:p>
          <a:p>
            <a:r>
              <a:rPr lang="es-MX" dirty="0"/>
              <a:t>Ayudan a conocer las incongruencias, transacciones, hechos inusuales, cantidades, ratios y tendencias para identificar riesgos de incorrección material (fraude).</a:t>
            </a:r>
          </a:p>
          <a:p>
            <a:pPr marL="0" indent="0">
              <a:buNone/>
            </a:pPr>
            <a:endParaRPr lang="es-MX" dirty="0"/>
          </a:p>
          <a:p>
            <a:pPr marL="0" indent="0">
              <a:buNone/>
            </a:pPr>
            <a:r>
              <a:rPr lang="es-MX" dirty="0"/>
              <a:t>¿CÓMO HACERLOS?</a:t>
            </a:r>
          </a:p>
          <a:p>
            <a:pPr marL="0" indent="0">
              <a:buNone/>
            </a:pPr>
            <a:endParaRPr lang="es-MX" dirty="0"/>
          </a:p>
          <a:p>
            <a:r>
              <a:rPr lang="es-MX" dirty="0"/>
              <a:t>Incluir tanto información financiera como no financiera.</a:t>
            </a:r>
          </a:p>
          <a:p>
            <a:pPr marL="0" indent="0">
              <a:buNone/>
            </a:pPr>
            <a:endParaRPr lang="es-MX" dirty="0"/>
          </a:p>
          <a:p>
            <a:r>
              <a:rPr lang="es-MX" dirty="0"/>
              <a:t>Utilizar datos agregados en un alto nivel. </a:t>
            </a:r>
          </a:p>
          <a:p>
            <a:endParaRPr lang="es-MX" dirty="0"/>
          </a:p>
          <a:p>
            <a:r>
              <a:rPr lang="es-MX" dirty="0"/>
              <a:t>Pueden realizarse utilizando numerosas herramientas y técnicas, las cuales pueden ser automatizadas, a las que se denomina análisis de datos.</a:t>
            </a:r>
            <a:r>
              <a:rPr lang="es-MX" dirty="0">
                <a:effectLst/>
              </a:rPr>
              <a:t> </a:t>
            </a:r>
            <a:endParaRPr lang="es-MX" dirty="0"/>
          </a:p>
          <a:p>
            <a:endParaRPr lang="es-MX" dirty="0"/>
          </a:p>
          <a:p>
            <a:endParaRPr lang="es-MX" dirty="0"/>
          </a:p>
        </p:txBody>
      </p:sp>
    </p:spTree>
    <p:extLst>
      <p:ext uri="{BB962C8B-B14F-4D97-AF65-F5344CB8AC3E}">
        <p14:creationId xmlns:p14="http://schemas.microsoft.com/office/powerpoint/2010/main" val="285889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94BD1-1479-BD9F-EBE4-CF0CAB9E46D1}"/>
              </a:ext>
            </a:extLst>
          </p:cNvPr>
          <p:cNvSpPr>
            <a:spLocks noGrp="1"/>
          </p:cNvSpPr>
          <p:nvPr>
            <p:ph type="title"/>
          </p:nvPr>
        </p:nvSpPr>
        <p:spPr/>
        <p:txBody>
          <a:bodyPr/>
          <a:lstStyle/>
          <a:p>
            <a:r>
              <a:rPr lang="es-MX" b="1" dirty="0">
                <a:solidFill>
                  <a:schemeClr val="accent1"/>
                </a:solidFill>
                <a:latin typeface="+mn-lt"/>
              </a:rPr>
              <a:t>PVR: OBSERVACIÓN E INSPECCIÓN</a:t>
            </a:r>
            <a:endParaRPr lang="es-MX" dirty="0">
              <a:solidFill>
                <a:schemeClr val="accent1"/>
              </a:solidFill>
              <a:latin typeface="+mn-lt"/>
            </a:endParaRPr>
          </a:p>
        </p:txBody>
      </p:sp>
      <p:sp>
        <p:nvSpPr>
          <p:cNvPr id="3" name="Marcador de contenido 2">
            <a:extLst>
              <a:ext uri="{FF2B5EF4-FFF2-40B4-BE49-F238E27FC236}">
                <a16:creationId xmlns:a16="http://schemas.microsoft.com/office/drawing/2014/main" id="{46D38EA6-552E-64D8-ED16-4B0E4509D2E5}"/>
              </a:ext>
            </a:extLst>
          </p:cNvPr>
          <p:cNvSpPr>
            <a:spLocks noGrp="1"/>
          </p:cNvSpPr>
          <p:nvPr>
            <p:ph idx="1"/>
          </p:nvPr>
        </p:nvSpPr>
        <p:spPr/>
        <p:txBody>
          <a:bodyPr/>
          <a:lstStyle/>
          <a:p>
            <a:pPr marL="0" indent="0">
              <a:buNone/>
            </a:pPr>
            <a:r>
              <a:rPr lang="es-MX" dirty="0"/>
              <a:t>¿PARA QUÉ SIRVEN?</a:t>
            </a:r>
          </a:p>
          <a:p>
            <a:endParaRPr lang="es-MX" dirty="0"/>
          </a:p>
          <a:p>
            <a:r>
              <a:rPr lang="es-MX" dirty="0"/>
              <a:t>Para dar soporte, corroborar o contradecir a las indagaciones a la dirección y a otras personas, también pueden proporcionar información acerca de la entidad y de su entorno. </a:t>
            </a:r>
          </a:p>
          <a:p>
            <a:endParaRPr lang="es-MX" dirty="0"/>
          </a:p>
        </p:txBody>
      </p:sp>
    </p:spTree>
    <p:extLst>
      <p:ext uri="{BB962C8B-B14F-4D97-AF65-F5344CB8AC3E}">
        <p14:creationId xmlns:p14="http://schemas.microsoft.com/office/powerpoint/2010/main" val="3779032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94BD1-1479-BD9F-EBE4-CF0CAB9E46D1}"/>
              </a:ext>
            </a:extLst>
          </p:cNvPr>
          <p:cNvSpPr>
            <a:spLocks noGrp="1"/>
          </p:cNvSpPr>
          <p:nvPr>
            <p:ph type="title"/>
          </p:nvPr>
        </p:nvSpPr>
        <p:spPr/>
        <p:txBody>
          <a:bodyPr/>
          <a:lstStyle/>
          <a:p>
            <a:r>
              <a:rPr lang="es-MX" b="1" dirty="0">
                <a:solidFill>
                  <a:schemeClr val="accent1"/>
                </a:solidFill>
                <a:latin typeface="+mn-lt"/>
              </a:rPr>
              <a:t>PVR: OBSERVACIÓN E INSPECCIÓN</a:t>
            </a:r>
            <a:endParaRPr lang="es-MX" dirty="0">
              <a:latin typeface="+mn-lt"/>
            </a:endParaRPr>
          </a:p>
        </p:txBody>
      </p:sp>
      <p:sp>
        <p:nvSpPr>
          <p:cNvPr id="3" name="Marcador de contenido 2">
            <a:extLst>
              <a:ext uri="{FF2B5EF4-FFF2-40B4-BE49-F238E27FC236}">
                <a16:creationId xmlns:a16="http://schemas.microsoft.com/office/drawing/2014/main" id="{46D38EA6-552E-64D8-ED16-4B0E4509D2E5}"/>
              </a:ext>
            </a:extLst>
          </p:cNvPr>
          <p:cNvSpPr>
            <a:spLocks noGrp="1"/>
          </p:cNvSpPr>
          <p:nvPr>
            <p:ph idx="1"/>
          </p:nvPr>
        </p:nvSpPr>
        <p:spPr/>
        <p:txBody>
          <a:bodyPr>
            <a:normAutofit lnSpcReduction="10000"/>
          </a:bodyPr>
          <a:lstStyle/>
          <a:p>
            <a:pPr marL="0" lvl="0" indent="0">
              <a:buNone/>
            </a:pPr>
            <a:r>
              <a:rPr lang="es-MX" dirty="0"/>
              <a:t>¿QUÉ COSAS ESTÁN SUJETAS A OBSERVACIÓN?</a:t>
            </a:r>
          </a:p>
          <a:p>
            <a:pPr marL="0" lvl="0" indent="0">
              <a:buNone/>
            </a:pPr>
            <a:endParaRPr lang="es-MX" dirty="0"/>
          </a:p>
          <a:p>
            <a:pPr lvl="0"/>
            <a:r>
              <a:rPr lang="es-MX" dirty="0"/>
              <a:t>Operaciones de la entidad.</a:t>
            </a:r>
          </a:p>
          <a:p>
            <a:pPr lvl="0"/>
            <a:r>
              <a:rPr lang="es-MX" dirty="0"/>
              <a:t>Documentos internos, registros y manuales de control internos.</a:t>
            </a:r>
          </a:p>
          <a:p>
            <a:r>
              <a:rPr lang="es-MX" dirty="0"/>
              <a:t>Informes preparados por la dirección (informes de gestión trimestrales y estados financieros intermedios).</a:t>
            </a:r>
          </a:p>
          <a:p>
            <a:pPr lvl="0"/>
            <a:r>
              <a:rPr lang="es-MX" dirty="0"/>
              <a:t>Instalaciones de la entidad.</a:t>
            </a:r>
          </a:p>
          <a:p>
            <a:pPr lvl="0"/>
            <a:r>
              <a:rPr lang="es-MX" dirty="0"/>
              <a:t>Información externa (Revistas económicas, publicaciones financieras).</a:t>
            </a:r>
          </a:p>
          <a:p>
            <a:pPr lvl="0"/>
            <a:r>
              <a:rPr lang="es-MX" dirty="0"/>
              <a:t>Informes de cumplimiento obligatorios (Sector público).</a:t>
            </a:r>
          </a:p>
          <a:p>
            <a:pPr marL="0" indent="0">
              <a:buNone/>
            </a:pPr>
            <a:endParaRPr lang="es-MX" dirty="0"/>
          </a:p>
        </p:txBody>
      </p:sp>
    </p:spTree>
    <p:extLst>
      <p:ext uri="{BB962C8B-B14F-4D97-AF65-F5344CB8AC3E}">
        <p14:creationId xmlns:p14="http://schemas.microsoft.com/office/powerpoint/2010/main" val="2608098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CAC652-2DB1-292A-F6A3-3AFF17F7ACAF}"/>
              </a:ext>
            </a:extLst>
          </p:cNvPr>
          <p:cNvSpPr>
            <a:spLocks noGrp="1"/>
          </p:cNvSpPr>
          <p:nvPr>
            <p:ph type="title"/>
          </p:nvPr>
        </p:nvSpPr>
        <p:spPr/>
        <p:txBody>
          <a:bodyPr>
            <a:normAutofit/>
          </a:bodyPr>
          <a:lstStyle/>
          <a:p>
            <a:r>
              <a:rPr lang="es-MX" b="1" dirty="0">
                <a:solidFill>
                  <a:schemeClr val="accent1"/>
                </a:solidFill>
                <a:latin typeface="+mn-lt"/>
              </a:rPr>
              <a:t>AR: INFORMACIÓN DE OTRAS FUENTES</a:t>
            </a:r>
          </a:p>
        </p:txBody>
      </p:sp>
      <p:sp>
        <p:nvSpPr>
          <p:cNvPr id="3" name="Marcador de contenido 2">
            <a:extLst>
              <a:ext uri="{FF2B5EF4-FFF2-40B4-BE49-F238E27FC236}">
                <a16:creationId xmlns:a16="http://schemas.microsoft.com/office/drawing/2014/main" id="{AA8FFED3-61D6-50A8-759D-AFC65F62FDBF}"/>
              </a:ext>
            </a:extLst>
          </p:cNvPr>
          <p:cNvSpPr>
            <a:spLocks noGrp="1"/>
          </p:cNvSpPr>
          <p:nvPr>
            <p:ph idx="1"/>
          </p:nvPr>
        </p:nvSpPr>
        <p:spPr/>
        <p:txBody>
          <a:bodyPr/>
          <a:lstStyle/>
          <a:p>
            <a:pPr marL="0" lvl="0" indent="0">
              <a:buNone/>
            </a:pPr>
            <a:r>
              <a:rPr lang="es-MX" dirty="0"/>
              <a:t>¿DE DÓNDE PROVIENE ESA INFORMACIÓN?</a:t>
            </a:r>
          </a:p>
          <a:p>
            <a:pPr marL="0" lvl="0" indent="0">
              <a:buNone/>
            </a:pPr>
            <a:endParaRPr lang="es-MX" dirty="0"/>
          </a:p>
          <a:p>
            <a:pPr lvl="0"/>
            <a:r>
              <a:rPr lang="es-MX" dirty="0"/>
              <a:t>Información proporcionada por el socio del encargo. </a:t>
            </a:r>
          </a:p>
          <a:p>
            <a:pPr lvl="0"/>
            <a:endParaRPr lang="es-MX" dirty="0"/>
          </a:p>
          <a:p>
            <a:pPr lvl="0"/>
            <a:r>
              <a:rPr lang="es-MX" dirty="0"/>
              <a:t>Información de la experiencia previa del auditor con la entidad y auditorías anteriores.</a:t>
            </a:r>
          </a:p>
          <a:p>
            <a:endParaRPr lang="es-MX" dirty="0"/>
          </a:p>
        </p:txBody>
      </p:sp>
    </p:spTree>
    <p:extLst>
      <p:ext uri="{BB962C8B-B14F-4D97-AF65-F5344CB8AC3E}">
        <p14:creationId xmlns:p14="http://schemas.microsoft.com/office/powerpoint/2010/main" val="117826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CAC652-2DB1-292A-F6A3-3AFF17F7ACAF}"/>
              </a:ext>
            </a:extLst>
          </p:cNvPr>
          <p:cNvSpPr>
            <a:spLocks noGrp="1"/>
          </p:cNvSpPr>
          <p:nvPr>
            <p:ph type="title"/>
          </p:nvPr>
        </p:nvSpPr>
        <p:spPr/>
        <p:txBody>
          <a:bodyPr>
            <a:normAutofit/>
          </a:bodyPr>
          <a:lstStyle/>
          <a:p>
            <a:r>
              <a:rPr lang="es-MX" b="1" dirty="0">
                <a:solidFill>
                  <a:schemeClr val="accent1"/>
                </a:solidFill>
                <a:latin typeface="+mn-lt"/>
              </a:rPr>
              <a:t>AR: INFORMACIÓN DE OTRAS FUENTES</a:t>
            </a:r>
          </a:p>
        </p:txBody>
      </p:sp>
      <p:sp>
        <p:nvSpPr>
          <p:cNvPr id="3" name="Marcador de contenido 2">
            <a:extLst>
              <a:ext uri="{FF2B5EF4-FFF2-40B4-BE49-F238E27FC236}">
                <a16:creationId xmlns:a16="http://schemas.microsoft.com/office/drawing/2014/main" id="{AA8FFED3-61D6-50A8-759D-AFC65F62FDBF}"/>
              </a:ext>
            </a:extLst>
          </p:cNvPr>
          <p:cNvSpPr>
            <a:spLocks noGrp="1"/>
          </p:cNvSpPr>
          <p:nvPr>
            <p:ph idx="1"/>
          </p:nvPr>
        </p:nvSpPr>
        <p:spPr/>
        <p:txBody>
          <a:bodyPr>
            <a:normAutofit/>
          </a:bodyPr>
          <a:lstStyle/>
          <a:p>
            <a:pPr marL="0" indent="0">
              <a:buNone/>
            </a:pPr>
            <a:r>
              <a:rPr lang="es-MX" dirty="0"/>
              <a:t>¿QUÉ INFORMACIÓN SE PUEDE OBTENER?</a:t>
            </a:r>
          </a:p>
          <a:p>
            <a:pPr marL="0" indent="0">
              <a:buNone/>
            </a:pPr>
            <a:endParaRPr lang="es-MX" dirty="0"/>
          </a:p>
          <a:p>
            <a:r>
              <a:rPr lang="es-MX" dirty="0"/>
              <a:t>La naturaleza de la entidad, sus riesgos de negocio y lo que puede haber cambiado con respecto a periodos anteriores. </a:t>
            </a:r>
          </a:p>
          <a:p>
            <a:pPr marL="0" indent="0">
              <a:buNone/>
            </a:pPr>
            <a:endParaRPr lang="es-MX" dirty="0"/>
          </a:p>
          <a:p>
            <a:r>
              <a:rPr lang="es-MX" dirty="0"/>
              <a:t>La integridad y los valores éticos de la dirección y de los responsables.</a:t>
            </a:r>
          </a:p>
          <a:p>
            <a:endParaRPr lang="es-MX" dirty="0"/>
          </a:p>
          <a:p>
            <a:r>
              <a:rPr lang="es-MX" dirty="0"/>
              <a:t>El marco de información financiera aplicable y su aplicación a la naturaleza y circunstancias de la entidad. </a:t>
            </a:r>
          </a:p>
          <a:p>
            <a:endParaRPr lang="es-MX" dirty="0"/>
          </a:p>
        </p:txBody>
      </p:sp>
    </p:spTree>
    <p:extLst>
      <p:ext uri="{BB962C8B-B14F-4D97-AF65-F5344CB8AC3E}">
        <p14:creationId xmlns:p14="http://schemas.microsoft.com/office/powerpoint/2010/main" val="23023567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1433</Words>
  <Application>Microsoft Macintosh PowerPoint</Application>
  <PresentationFormat>Panorámica</PresentationFormat>
  <Paragraphs>171</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Symbol</vt:lpstr>
      <vt:lpstr>Tema de Office</vt:lpstr>
      <vt:lpstr>NORMA INTERNACIONAL DE AUDITORÍA 315 A24 – A89 </vt:lpstr>
      <vt:lpstr>REQUERIMIENTOS</vt:lpstr>
      <vt:lpstr>Presentación de PowerPoint</vt:lpstr>
      <vt:lpstr>PVR: INDAGACIONES ANTE LA DIRECCIÓN Y ANTE OTRAS PERSONAS DE LA ENTIDAD. </vt:lpstr>
      <vt:lpstr>PVR: PROCEDIMIENTOS ANALÍTICOS</vt:lpstr>
      <vt:lpstr>PVR: OBSERVACIÓN E INSPECCIÓN</vt:lpstr>
      <vt:lpstr>PVR: OBSERVACIÓN E INSPECCIÓN</vt:lpstr>
      <vt:lpstr>AR: INFORMACIÓN DE OTRAS FUENTES</vt:lpstr>
      <vt:lpstr>AR: INFORMACIÓN DE OTRAS FUENTES</vt:lpstr>
      <vt:lpstr>AR: INFORMACIÓN DE OTRAS FUENTES</vt:lpstr>
      <vt:lpstr> AR: DISCUSIONES DEL EQUIPO DEL ENCARGO</vt:lpstr>
      <vt:lpstr> AR: DISCUSIONES DEL EQUIPO DEL ENCARGO</vt:lpstr>
      <vt:lpstr>Presentación de PowerPoint</vt:lpstr>
      <vt:lpstr>A) ESTRUCTURA ORGANIZACIONAL Y PROPIEDAD DE LA ENTIDAD</vt:lpstr>
      <vt:lpstr>A) ESTRUCTURA ORGANIZACIONAL Y PROPIEDAD DE LA ENTIDAD</vt:lpstr>
      <vt:lpstr>PROCESOS DE GOBIERNO</vt:lpstr>
      <vt:lpstr>MODELO DE NEGOCIO DE LA ENTIDAD</vt:lpstr>
      <vt:lpstr>FACTORES SECTORIALES</vt:lpstr>
      <vt:lpstr>FACTORES NORMATIVOS</vt:lpstr>
      <vt:lpstr>MEDICIONES UTILIZADAS POR LA DIRECCIÓN</vt:lpstr>
      <vt:lpstr>B) MARCO DE INFORMACIÓN FINANCIERA APLICABLE</vt:lpstr>
      <vt:lpstr>B) MARCO DE INFORMACIÓN FINANCIERA APLICABLE</vt:lpstr>
      <vt:lpstr>C) CÓMO LOS FACTORES DE RIESGO INHERENTES AFECTAN CON FUNDAMENTO EN A) Y 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 INTERNACIONAL DE AUDITORÍA 315 A24 – A89 </dc:title>
  <dc:creator>Carlos Aranda</dc:creator>
  <cp:lastModifiedBy>Carlos Aranda</cp:lastModifiedBy>
  <cp:revision>11</cp:revision>
  <dcterms:created xsi:type="dcterms:W3CDTF">2022-06-23T05:18:04Z</dcterms:created>
  <dcterms:modified xsi:type="dcterms:W3CDTF">2022-06-23T12:45:38Z</dcterms:modified>
</cp:coreProperties>
</file>